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85" r:id="rId2"/>
    <p:sldId id="259" r:id="rId3"/>
    <p:sldId id="260" r:id="rId4"/>
    <p:sldId id="261" r:id="rId5"/>
    <p:sldId id="286" r:id="rId6"/>
    <p:sldId id="283" r:id="rId7"/>
    <p:sldId id="268" r:id="rId8"/>
    <p:sldId id="262" r:id="rId9"/>
    <p:sldId id="263" r:id="rId10"/>
    <p:sldId id="266" r:id="rId11"/>
    <p:sldId id="267" r:id="rId12"/>
    <p:sldId id="264" r:id="rId13"/>
    <p:sldId id="265"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3" autoAdjust="0"/>
    <p:restoredTop sz="94717"/>
  </p:normalViewPr>
  <p:slideViewPr>
    <p:cSldViewPr snapToGrid="0" snapToObjects="1">
      <p:cViewPr varScale="1">
        <p:scale>
          <a:sx n="114" d="100"/>
          <a:sy n="114" d="100"/>
        </p:scale>
        <p:origin x="108"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6C1A5E3-B794-41A8-850E-9A8B8C980274}" type="datetimeFigureOut">
              <a:rPr lang="en-US" smtClean="0"/>
              <a:t>1/11/2017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3679CDB-CDBA-43C8-BC51-6C74C148A4E9}" type="slidenum">
              <a:rPr lang="en-US" smtClean="0"/>
              <a:t>‹#›</a:t>
            </a:fld>
            <a:endParaRPr lang="en-US" dirty="0"/>
          </a:p>
        </p:txBody>
      </p:sp>
    </p:spTree>
    <p:extLst>
      <p:ext uri="{BB962C8B-B14F-4D97-AF65-F5344CB8AC3E}">
        <p14:creationId xmlns:p14="http://schemas.microsoft.com/office/powerpoint/2010/main" val="281802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79CDB-CDBA-43C8-BC51-6C74C148A4E9}" type="slidenum">
              <a:rPr lang="en-US" smtClean="0"/>
              <a:t>10</a:t>
            </a:fld>
            <a:endParaRPr lang="en-US" dirty="0"/>
          </a:p>
        </p:txBody>
      </p:sp>
    </p:spTree>
    <p:extLst>
      <p:ext uri="{BB962C8B-B14F-4D97-AF65-F5344CB8AC3E}">
        <p14:creationId xmlns:p14="http://schemas.microsoft.com/office/powerpoint/2010/main" val="305606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C748BD-AD17-994A-A58A-04107A3758AF}"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F562D2-67FB-234D-B118-859D37DEE1A4}" type="slidenum">
              <a:rPr lang="en-US" smtClean="0"/>
              <a:t>‹#›</a:t>
            </a:fld>
            <a:endParaRPr lang="en-US" dirty="0"/>
          </a:p>
        </p:txBody>
      </p:sp>
    </p:spTree>
    <p:extLst>
      <p:ext uri="{BB962C8B-B14F-4D97-AF65-F5344CB8AC3E}">
        <p14:creationId xmlns:p14="http://schemas.microsoft.com/office/powerpoint/2010/main" val="173650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C748BD-AD17-994A-A58A-04107A3758AF}"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F562D2-67FB-234D-B118-859D37DEE1A4}" type="slidenum">
              <a:rPr lang="en-US" smtClean="0"/>
              <a:t>‹#›</a:t>
            </a:fld>
            <a:endParaRPr lang="en-US" dirty="0"/>
          </a:p>
        </p:txBody>
      </p:sp>
    </p:spTree>
    <p:extLst>
      <p:ext uri="{BB962C8B-B14F-4D97-AF65-F5344CB8AC3E}">
        <p14:creationId xmlns:p14="http://schemas.microsoft.com/office/powerpoint/2010/main" val="214283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C748BD-AD17-994A-A58A-04107A3758AF}"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F562D2-67FB-234D-B118-859D37DEE1A4}" type="slidenum">
              <a:rPr lang="en-US" smtClean="0"/>
              <a:t>‹#›</a:t>
            </a:fld>
            <a:endParaRPr lang="en-US" dirty="0"/>
          </a:p>
        </p:txBody>
      </p:sp>
    </p:spTree>
    <p:extLst>
      <p:ext uri="{BB962C8B-B14F-4D97-AF65-F5344CB8AC3E}">
        <p14:creationId xmlns:p14="http://schemas.microsoft.com/office/powerpoint/2010/main" val="135103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C748BD-AD17-994A-A58A-04107A3758AF}"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F562D2-67FB-234D-B118-859D37DEE1A4}" type="slidenum">
              <a:rPr lang="en-US" smtClean="0"/>
              <a:t>‹#›</a:t>
            </a:fld>
            <a:endParaRPr lang="en-US" dirty="0"/>
          </a:p>
        </p:txBody>
      </p:sp>
    </p:spTree>
    <p:extLst>
      <p:ext uri="{BB962C8B-B14F-4D97-AF65-F5344CB8AC3E}">
        <p14:creationId xmlns:p14="http://schemas.microsoft.com/office/powerpoint/2010/main" val="106461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748BD-AD17-994A-A58A-04107A3758AF}"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F562D2-67FB-234D-B118-859D37DEE1A4}" type="slidenum">
              <a:rPr lang="en-US" smtClean="0"/>
              <a:t>‹#›</a:t>
            </a:fld>
            <a:endParaRPr lang="en-US" dirty="0"/>
          </a:p>
        </p:txBody>
      </p:sp>
    </p:spTree>
    <p:extLst>
      <p:ext uri="{BB962C8B-B14F-4D97-AF65-F5344CB8AC3E}">
        <p14:creationId xmlns:p14="http://schemas.microsoft.com/office/powerpoint/2010/main" val="23155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C748BD-AD17-994A-A58A-04107A3758AF}"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F562D2-67FB-234D-B118-859D37DEE1A4}" type="slidenum">
              <a:rPr lang="en-US" smtClean="0"/>
              <a:t>‹#›</a:t>
            </a:fld>
            <a:endParaRPr lang="en-US" dirty="0"/>
          </a:p>
        </p:txBody>
      </p:sp>
    </p:spTree>
    <p:extLst>
      <p:ext uri="{BB962C8B-B14F-4D97-AF65-F5344CB8AC3E}">
        <p14:creationId xmlns:p14="http://schemas.microsoft.com/office/powerpoint/2010/main" val="43945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C748BD-AD17-994A-A58A-04107A3758AF}" type="datetimeFigureOut">
              <a:rPr lang="en-US" smtClean="0"/>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F562D2-67FB-234D-B118-859D37DEE1A4}" type="slidenum">
              <a:rPr lang="en-US" smtClean="0"/>
              <a:t>‹#›</a:t>
            </a:fld>
            <a:endParaRPr lang="en-US" dirty="0"/>
          </a:p>
        </p:txBody>
      </p:sp>
    </p:spTree>
    <p:extLst>
      <p:ext uri="{BB962C8B-B14F-4D97-AF65-F5344CB8AC3E}">
        <p14:creationId xmlns:p14="http://schemas.microsoft.com/office/powerpoint/2010/main" val="75315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C748BD-AD17-994A-A58A-04107A3758AF}" type="datetimeFigureOut">
              <a:rPr lang="en-US" smtClean="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F562D2-67FB-234D-B118-859D37DEE1A4}" type="slidenum">
              <a:rPr lang="en-US" smtClean="0"/>
              <a:t>‹#›</a:t>
            </a:fld>
            <a:endParaRPr lang="en-US" dirty="0"/>
          </a:p>
        </p:txBody>
      </p:sp>
    </p:spTree>
    <p:extLst>
      <p:ext uri="{BB962C8B-B14F-4D97-AF65-F5344CB8AC3E}">
        <p14:creationId xmlns:p14="http://schemas.microsoft.com/office/powerpoint/2010/main" val="92914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48BD-AD17-994A-A58A-04107A3758AF}" type="datetimeFigureOut">
              <a:rPr lang="en-US" smtClean="0"/>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F562D2-67FB-234D-B118-859D37DEE1A4}" type="slidenum">
              <a:rPr lang="en-US" smtClean="0"/>
              <a:t>‹#›</a:t>
            </a:fld>
            <a:endParaRPr lang="en-US" dirty="0"/>
          </a:p>
        </p:txBody>
      </p:sp>
    </p:spTree>
    <p:extLst>
      <p:ext uri="{BB962C8B-B14F-4D97-AF65-F5344CB8AC3E}">
        <p14:creationId xmlns:p14="http://schemas.microsoft.com/office/powerpoint/2010/main" val="185300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748BD-AD17-994A-A58A-04107A3758AF}"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F562D2-67FB-234D-B118-859D37DEE1A4}" type="slidenum">
              <a:rPr lang="en-US" smtClean="0"/>
              <a:t>‹#›</a:t>
            </a:fld>
            <a:endParaRPr lang="en-US" dirty="0"/>
          </a:p>
        </p:txBody>
      </p:sp>
    </p:spTree>
    <p:extLst>
      <p:ext uri="{BB962C8B-B14F-4D97-AF65-F5344CB8AC3E}">
        <p14:creationId xmlns:p14="http://schemas.microsoft.com/office/powerpoint/2010/main" val="68074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748BD-AD17-994A-A58A-04107A3758AF}"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F562D2-67FB-234D-B118-859D37DEE1A4}" type="slidenum">
              <a:rPr lang="en-US" smtClean="0"/>
              <a:t>‹#›</a:t>
            </a:fld>
            <a:endParaRPr lang="en-US" dirty="0"/>
          </a:p>
        </p:txBody>
      </p:sp>
    </p:spTree>
    <p:extLst>
      <p:ext uri="{BB962C8B-B14F-4D97-AF65-F5344CB8AC3E}">
        <p14:creationId xmlns:p14="http://schemas.microsoft.com/office/powerpoint/2010/main" val="171624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6C748BD-AD17-994A-A58A-04107A3758AF}" type="datetimeFigureOut">
              <a:rPr lang="en-US" smtClean="0"/>
              <a:t>1/11/2017</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8F562D2-67FB-234D-B118-859D37DEE1A4}" type="slidenum">
              <a:rPr lang="en-US" smtClean="0"/>
              <a:t>‹#›</a:t>
            </a:fld>
            <a:endParaRPr lang="en-US" dirty="0"/>
          </a:p>
        </p:txBody>
      </p:sp>
    </p:spTree>
    <p:extLst>
      <p:ext uri="{BB962C8B-B14F-4D97-AF65-F5344CB8AC3E}">
        <p14:creationId xmlns:p14="http://schemas.microsoft.com/office/powerpoint/2010/main" val="1330477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package" Target="../embeddings/Microsoft_Word_Document.docx"/></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1"/>
          <p:cNvSpPr txBox="1">
            <a:spLocks/>
          </p:cNvSpPr>
          <p:nvPr/>
        </p:nvSpPr>
        <p:spPr>
          <a:xfrm>
            <a:off x="545306" y="1094909"/>
            <a:ext cx="8053388" cy="1609344"/>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400" cap="small" dirty="0" smtClean="0">
                <a:latin typeface="Calibri" panose="020F0502020204030204" pitchFamily="34" charset="0"/>
              </a:rPr>
              <a:t>Student Activities Fund Office</a:t>
            </a:r>
            <a:br>
              <a:rPr lang="en-US" sz="4400" cap="small" dirty="0" smtClean="0">
                <a:latin typeface="Calibri" panose="020F0502020204030204" pitchFamily="34" charset="0"/>
              </a:rPr>
            </a:br>
            <a:r>
              <a:rPr lang="en-US" sz="4400" cap="small" dirty="0" smtClean="0">
                <a:latin typeface="Calibri" panose="020F0502020204030204" pitchFamily="34" charset="0"/>
              </a:rPr>
              <a:t>(SAFO)</a:t>
            </a:r>
            <a:endParaRPr lang="en-US" sz="4400" dirty="0">
              <a:latin typeface="Calibri" panose="020F0502020204030204" pitchFamily="34" charset="0"/>
            </a:endParaRPr>
          </a:p>
        </p:txBody>
      </p:sp>
    </p:spTree>
    <p:extLst>
      <p:ext uri="{BB962C8B-B14F-4D97-AF65-F5344CB8AC3E}">
        <p14:creationId xmlns:p14="http://schemas.microsoft.com/office/powerpoint/2010/main" val="2530434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786" y="521208"/>
            <a:ext cx="6605613" cy="4126992"/>
          </a:xfrm>
          <a:prstGeom prst="rect">
            <a:avLst/>
          </a:prstGeom>
        </p:spPr>
      </p:pic>
      <p:sp>
        <p:nvSpPr>
          <p:cNvPr id="3" name="TextBox 2"/>
          <p:cNvSpPr txBox="1"/>
          <p:nvPr/>
        </p:nvSpPr>
        <p:spPr>
          <a:xfrm>
            <a:off x="894943" y="-15870"/>
            <a:ext cx="7421062" cy="646331"/>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Deposit Form</a:t>
            </a:r>
            <a:endParaRPr lang="en-US" dirty="0" smtClean="0">
              <a:solidFill>
                <a:schemeClr val="accent1">
                  <a:lumMod val="75000"/>
                </a:schemeClr>
              </a:solidFill>
              <a:latin typeface="Calibri" panose="020F0502020204030204" pitchFamily="34" charset="0"/>
            </a:endParaRPr>
          </a:p>
        </p:txBody>
      </p:sp>
      <p:sp>
        <p:nvSpPr>
          <p:cNvPr id="6" name="Oval 5"/>
          <p:cNvSpPr/>
          <p:nvPr/>
        </p:nvSpPr>
        <p:spPr>
          <a:xfrm>
            <a:off x="6047818" y="906281"/>
            <a:ext cx="2268187" cy="522515"/>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057400" y="3108083"/>
            <a:ext cx="3674533" cy="68693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entagon 7"/>
          <p:cNvSpPr/>
          <p:nvPr/>
        </p:nvSpPr>
        <p:spPr>
          <a:xfrm>
            <a:off x="250150" y="1531150"/>
            <a:ext cx="1275550" cy="6872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REQUIRED INFO!</a:t>
            </a:r>
            <a:endParaRPr lang="en-US" dirty="0"/>
          </a:p>
        </p:txBody>
      </p:sp>
      <p:sp>
        <p:nvSpPr>
          <p:cNvPr id="9" name="Pentagon 8"/>
          <p:cNvSpPr/>
          <p:nvPr/>
        </p:nvSpPr>
        <p:spPr>
          <a:xfrm>
            <a:off x="167780" y="3103181"/>
            <a:ext cx="1776200" cy="8125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Revenue </a:t>
            </a:r>
            <a:r>
              <a:rPr lang="en-US" sz="1200" dirty="0" smtClean="0"/>
              <a:t>Code &amp; </a:t>
            </a:r>
            <a:r>
              <a:rPr lang="en-US" sz="1200" dirty="0"/>
              <a:t>D</a:t>
            </a:r>
            <a:r>
              <a:rPr lang="en-US" sz="1200" dirty="0" smtClean="0"/>
              <a:t>etailed </a:t>
            </a:r>
            <a:r>
              <a:rPr lang="en-US" sz="1200" dirty="0"/>
              <a:t>D</a:t>
            </a:r>
            <a:r>
              <a:rPr lang="en-US" sz="1200" dirty="0" smtClean="0"/>
              <a:t>escription is </a:t>
            </a:r>
            <a:r>
              <a:rPr lang="en-US" sz="1200" dirty="0" smtClean="0"/>
              <a:t>required</a:t>
            </a:r>
            <a:endParaRPr lang="en-US" sz="1200" dirty="0"/>
          </a:p>
        </p:txBody>
      </p:sp>
    </p:spTree>
    <p:extLst>
      <p:ext uri="{BB962C8B-B14F-4D97-AF65-F5344CB8AC3E}">
        <p14:creationId xmlns:p14="http://schemas.microsoft.com/office/powerpoint/2010/main" val="3882394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96875" y="98185"/>
            <a:ext cx="7573417" cy="646331"/>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SAFO Account Revenue Codes</a:t>
            </a:r>
          </a:p>
        </p:txBody>
      </p:sp>
      <p:pic>
        <p:nvPicPr>
          <p:cNvPr id="4" name="Picture 3" descr="Screen Shot 2015-08-17 at 7.13.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842701"/>
            <a:ext cx="7797799" cy="3543032"/>
          </a:xfrm>
          <a:prstGeom prst="rect">
            <a:avLst/>
          </a:prstGeom>
        </p:spPr>
      </p:pic>
    </p:spTree>
    <p:extLst>
      <p:ext uri="{BB962C8B-B14F-4D97-AF65-F5344CB8AC3E}">
        <p14:creationId xmlns:p14="http://schemas.microsoft.com/office/powerpoint/2010/main" val="4025355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729487" y="125664"/>
            <a:ext cx="7421062" cy="646331"/>
          </a:xfrm>
          <a:prstGeom prst="rect">
            <a:avLst/>
          </a:prstGeom>
          <a:noFill/>
        </p:spPr>
        <p:txBody>
          <a:bodyPr wrap="square" rtlCol="0">
            <a:spAutoFit/>
          </a:bodyPr>
          <a:lstStyle/>
          <a:p>
            <a:pPr algn="ctr"/>
            <a:r>
              <a:rPr lang="en-US" sz="3600" dirty="0" smtClean="0">
                <a:latin typeface="Calibri" panose="020F0502020204030204" pitchFamily="34" charset="0"/>
              </a:rPr>
              <a:t>Check Process and Distribution</a:t>
            </a:r>
          </a:p>
        </p:txBody>
      </p:sp>
      <p:sp>
        <p:nvSpPr>
          <p:cNvPr id="4" name="TextBox 3"/>
          <p:cNvSpPr txBox="1"/>
          <p:nvPr/>
        </p:nvSpPr>
        <p:spPr>
          <a:xfrm>
            <a:off x="325128" y="902624"/>
            <a:ext cx="8493744" cy="3662541"/>
          </a:xfrm>
          <a:prstGeom prst="rect">
            <a:avLst/>
          </a:prstGeom>
          <a:noFill/>
        </p:spPr>
        <p:txBody>
          <a:bodyPr wrap="square" rtlCol="0">
            <a:spAutoFit/>
          </a:bodyPr>
          <a:lstStyle/>
          <a:p>
            <a:pPr marL="342900" indent="-342900">
              <a:spcBef>
                <a:spcPts val="1200"/>
              </a:spcBef>
              <a:buFont typeface="Arial"/>
              <a:buChar char="•"/>
            </a:pPr>
            <a:r>
              <a:rPr lang="en-US" sz="1600" dirty="0" smtClean="0">
                <a:latin typeface="Calibri" panose="020F0502020204030204" pitchFamily="34" charset="0"/>
              </a:rPr>
              <a:t>Weekly, check </a:t>
            </a:r>
            <a:r>
              <a:rPr lang="en-US" sz="1600" dirty="0">
                <a:latin typeface="Calibri" panose="020F0502020204030204" pitchFamily="34" charset="0"/>
              </a:rPr>
              <a:t>requests submitted by 4:30 p.m. on Monday will be ready after 1:00 p.m. on Wednesday of the same </a:t>
            </a:r>
            <a:r>
              <a:rPr lang="en-US" sz="1600" dirty="0" smtClean="0">
                <a:latin typeface="Calibri" panose="020F0502020204030204" pitchFamily="34" charset="0"/>
              </a:rPr>
              <a:t>week when </a:t>
            </a:r>
            <a:r>
              <a:rPr lang="en-US" sz="1600" dirty="0">
                <a:latin typeface="Calibri" panose="020F0502020204030204" pitchFamily="34" charset="0"/>
              </a:rPr>
              <a:t>requested by the organization's Treasurer, President or </a:t>
            </a:r>
            <a:r>
              <a:rPr lang="en-US" sz="1600" dirty="0" smtClean="0">
                <a:latin typeface="Calibri" panose="020F0502020204030204" pitchFamily="34" charset="0"/>
              </a:rPr>
              <a:t>Advisor</a:t>
            </a:r>
            <a:r>
              <a:rPr lang="en-US" sz="1600" dirty="0">
                <a:latin typeface="Calibri" panose="020F0502020204030204" pitchFamily="34" charset="0"/>
              </a:rPr>
              <a:t> </a:t>
            </a:r>
            <a:r>
              <a:rPr lang="en-US" sz="1600" dirty="0" smtClean="0">
                <a:latin typeface="Calibri" panose="020F0502020204030204" pitchFamily="34" charset="0"/>
              </a:rPr>
              <a:t>(for invoices and reimbursements). Forms can be found on our </a:t>
            </a:r>
            <a:r>
              <a:rPr lang="en-US" sz="1600" dirty="0" smtClean="0">
                <a:latin typeface="Calibri" panose="020F0502020204030204" pitchFamily="34" charset="0"/>
              </a:rPr>
              <a:t>website </a:t>
            </a:r>
            <a:endParaRPr lang="en-US" sz="1600" dirty="0" smtClean="0">
              <a:latin typeface="Calibri" panose="020F0502020204030204" pitchFamily="34" charset="0"/>
            </a:endParaRPr>
          </a:p>
          <a:p>
            <a:pPr marL="342900" indent="-342900">
              <a:spcBef>
                <a:spcPts val="1200"/>
              </a:spcBef>
              <a:buFont typeface="Arial"/>
              <a:buChar char="•"/>
            </a:pPr>
            <a:r>
              <a:rPr lang="en-US" sz="1600" dirty="0" smtClean="0">
                <a:latin typeface="Calibri" panose="020F0502020204030204" pitchFamily="34" charset="0"/>
              </a:rPr>
              <a:t>All </a:t>
            </a:r>
            <a:r>
              <a:rPr lang="en-US" sz="1600" dirty="0">
                <a:latin typeface="Calibri" panose="020F0502020204030204" pitchFamily="34" charset="0"/>
              </a:rPr>
              <a:t>check requests </a:t>
            </a:r>
            <a:r>
              <a:rPr lang="en-US" sz="1600" dirty="0" smtClean="0">
                <a:latin typeface="Calibri" panose="020F0502020204030204" pitchFamily="34" charset="0"/>
              </a:rPr>
              <a:t>require proper documentation </a:t>
            </a:r>
            <a:r>
              <a:rPr lang="en-US" sz="1600" dirty="0">
                <a:latin typeface="Calibri" panose="020F0502020204030204" pitchFamily="34" charset="0"/>
              </a:rPr>
              <a:t>to prove legitimacy of the </a:t>
            </a:r>
            <a:r>
              <a:rPr lang="en-US" sz="1600" dirty="0" smtClean="0">
                <a:latin typeface="Calibri" panose="020F0502020204030204" pitchFamily="34" charset="0"/>
              </a:rPr>
              <a:t>request and must have correct </a:t>
            </a:r>
            <a:r>
              <a:rPr lang="en-US" sz="1600" b="1" dirty="0" smtClean="0">
                <a:latin typeface="Calibri" panose="020F0502020204030204" pitchFamily="34" charset="0"/>
              </a:rPr>
              <a:t>EXPENSE</a:t>
            </a:r>
            <a:r>
              <a:rPr lang="en-US" sz="1600" dirty="0" smtClean="0">
                <a:latin typeface="Calibri" panose="020F0502020204030204" pitchFamily="34" charset="0"/>
              </a:rPr>
              <a:t> </a:t>
            </a:r>
            <a:r>
              <a:rPr lang="en-US" sz="1600" dirty="0" smtClean="0">
                <a:latin typeface="Calibri" panose="020F0502020204030204" pitchFamily="34" charset="0"/>
              </a:rPr>
              <a:t>codes</a:t>
            </a:r>
            <a:endParaRPr lang="en-US" sz="1600" dirty="0" smtClean="0">
              <a:latin typeface="Calibri" panose="020F0502020204030204" pitchFamily="34" charset="0"/>
            </a:endParaRPr>
          </a:p>
          <a:p>
            <a:pPr marL="342900" indent="-342900">
              <a:spcBef>
                <a:spcPts val="1200"/>
              </a:spcBef>
              <a:buFont typeface="Arial"/>
              <a:buChar char="•"/>
            </a:pPr>
            <a:r>
              <a:rPr lang="en-US" sz="1600" dirty="0" smtClean="0">
                <a:latin typeface="Calibri" panose="020F0502020204030204" pitchFamily="34" charset="0"/>
              </a:rPr>
              <a:t>SAFO is </a:t>
            </a:r>
            <a:r>
              <a:rPr lang="en-US" sz="1600" dirty="0">
                <a:latin typeface="Calibri" panose="020F0502020204030204" pitchFamily="34" charset="0"/>
              </a:rPr>
              <a:t>not able to apply payment or reimbursement to the purchase of alcohol, tobacco or </a:t>
            </a:r>
            <a:r>
              <a:rPr lang="en-US" sz="1600" dirty="0" smtClean="0">
                <a:latin typeface="Calibri" panose="020F0502020204030204" pitchFamily="34" charset="0"/>
              </a:rPr>
              <a:t>firearms</a:t>
            </a:r>
            <a:r>
              <a:rPr lang="en-US" sz="1600" dirty="0">
                <a:latin typeface="Calibri" panose="020F0502020204030204" pitchFamily="34" charset="0"/>
              </a:rPr>
              <a:t>  </a:t>
            </a:r>
            <a:endParaRPr lang="en-US" sz="1600" dirty="0" smtClean="0">
              <a:latin typeface="Calibri" panose="020F0502020204030204" pitchFamily="34" charset="0"/>
            </a:endParaRPr>
          </a:p>
          <a:p>
            <a:pPr marL="742950" lvl="1" indent="-285750">
              <a:buFont typeface="Trebuchet MS" panose="020B0603020202020204" pitchFamily="34" charset="0"/>
              <a:buChar char="‐"/>
            </a:pPr>
            <a:r>
              <a:rPr lang="en-US" sz="1600" dirty="0" smtClean="0">
                <a:latin typeface="Calibri" panose="020F0502020204030204" pitchFamily="34" charset="0"/>
              </a:rPr>
              <a:t>In </a:t>
            </a:r>
            <a:r>
              <a:rPr lang="en-US" sz="1600" dirty="0">
                <a:latin typeface="Calibri" panose="020F0502020204030204" pitchFamily="34" charset="0"/>
              </a:rPr>
              <a:t>order for our office to comply with this directive, it is imperative that all receipts and invoices show </a:t>
            </a:r>
            <a:r>
              <a:rPr lang="en-US" sz="1600" dirty="0" smtClean="0">
                <a:latin typeface="Calibri" panose="020F0502020204030204" pitchFamily="34" charset="0"/>
              </a:rPr>
              <a:t>itemization</a:t>
            </a:r>
            <a:r>
              <a:rPr lang="en-US" sz="1600" dirty="0">
                <a:latin typeface="Calibri" panose="020F0502020204030204" pitchFamily="34" charset="0"/>
              </a:rPr>
              <a:t> </a:t>
            </a:r>
          </a:p>
          <a:p>
            <a:pPr marL="285750" indent="-285750">
              <a:spcBef>
                <a:spcPts val="1200"/>
              </a:spcBef>
              <a:buFont typeface="Arial" panose="020B0604020202020204" pitchFamily="34" charset="0"/>
              <a:buChar char="•"/>
            </a:pPr>
            <a:r>
              <a:rPr lang="en-US" sz="1600" dirty="0" smtClean="0">
                <a:latin typeface="Calibri" panose="020F0502020204030204" pitchFamily="34" charset="0"/>
              </a:rPr>
              <a:t>Organizations can elect to have checks picked up by the Treasurer, President, Advisor or Payee.  A valid OneCard or picture ID must be </a:t>
            </a:r>
            <a:r>
              <a:rPr lang="en-US" sz="1600" dirty="0" smtClean="0">
                <a:latin typeface="Calibri" panose="020F0502020204030204" pitchFamily="34" charset="0"/>
              </a:rPr>
              <a:t>presented</a:t>
            </a:r>
            <a:endParaRPr lang="en-US" sz="1600" dirty="0">
              <a:latin typeface="Calibri" panose="020F0502020204030204" pitchFamily="34" charset="0"/>
            </a:endParaRPr>
          </a:p>
          <a:p>
            <a:pPr marL="285750" indent="-285750">
              <a:spcBef>
                <a:spcPts val="1200"/>
              </a:spcBef>
              <a:buFont typeface="Arial" panose="020B0604020202020204" pitchFamily="34" charset="0"/>
              <a:buChar char="•"/>
            </a:pPr>
            <a:r>
              <a:rPr lang="en-US" sz="1600" dirty="0" smtClean="0">
                <a:latin typeface="Calibri" panose="020F0502020204030204" pitchFamily="34" charset="0"/>
              </a:rPr>
              <a:t>All </a:t>
            </a:r>
            <a:r>
              <a:rPr lang="en-US" sz="1600" dirty="0">
                <a:latin typeface="Calibri" panose="020F0502020204030204" pitchFamily="34" charset="0"/>
              </a:rPr>
              <a:t>checks not picked up will automatically be mailed two weeks after the issue </a:t>
            </a:r>
            <a:r>
              <a:rPr lang="en-US" sz="1600" dirty="0" smtClean="0">
                <a:latin typeface="Calibri" panose="020F0502020204030204" pitchFamily="34" charset="0"/>
              </a:rPr>
              <a:t>date</a:t>
            </a:r>
            <a:endParaRPr lang="en-US" sz="1600" dirty="0" smtClean="0">
              <a:solidFill>
                <a:schemeClr val="accent1">
                  <a:lumMod val="75000"/>
                </a:schemeClr>
              </a:solidFill>
            </a:endParaRPr>
          </a:p>
        </p:txBody>
      </p:sp>
    </p:spTree>
    <p:extLst>
      <p:ext uri="{BB962C8B-B14F-4D97-AF65-F5344CB8AC3E}">
        <p14:creationId xmlns:p14="http://schemas.microsoft.com/office/powerpoint/2010/main" val="2444956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022326" y="238472"/>
            <a:ext cx="7421062" cy="646331"/>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Check Request Account and Payee</a:t>
            </a:r>
            <a:endParaRPr lang="en-US" dirty="0" smtClean="0">
              <a:solidFill>
                <a:schemeClr val="accent1">
                  <a:lumMod val="75000"/>
                </a:schemeClr>
              </a:solidFill>
              <a:latin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191541957"/>
              </p:ext>
            </p:extLst>
          </p:nvPr>
        </p:nvGraphicFramePr>
        <p:xfrm>
          <a:off x="131234" y="979118"/>
          <a:ext cx="8881532" cy="2679663"/>
        </p:xfrm>
        <a:graphic>
          <a:graphicData uri="http://schemas.openxmlformats.org/presentationml/2006/ole">
            <mc:AlternateContent xmlns:mc="http://schemas.openxmlformats.org/markup-compatibility/2006">
              <mc:Choice xmlns:v="urn:schemas-microsoft-com:vml" Requires="v">
                <p:oleObj spid="_x0000_s1035" name="Document" r:id="rId4" imgW="9324586" imgH="3252443" progId="Word.Document.12">
                  <p:embed/>
                </p:oleObj>
              </mc:Choice>
              <mc:Fallback>
                <p:oleObj name="Document" r:id="rId4" imgW="9324586" imgH="3252443" progId="Word.Document.12">
                  <p:embed/>
                  <p:pic>
                    <p:nvPicPr>
                      <p:cNvPr id="11" name="Object 10"/>
                      <p:cNvPicPr/>
                      <p:nvPr/>
                    </p:nvPicPr>
                    <p:blipFill>
                      <a:blip r:embed="rId5"/>
                      <a:stretch>
                        <a:fillRect/>
                      </a:stretch>
                    </p:blipFill>
                    <p:spPr>
                      <a:xfrm>
                        <a:off x="131234" y="979118"/>
                        <a:ext cx="8881532" cy="2679663"/>
                      </a:xfrm>
                      <a:prstGeom prst="rect">
                        <a:avLst/>
                      </a:prstGeom>
                    </p:spPr>
                  </p:pic>
                </p:oleObj>
              </mc:Fallback>
            </mc:AlternateContent>
          </a:graphicData>
        </a:graphic>
      </p:graphicFrame>
      <p:sp>
        <p:nvSpPr>
          <p:cNvPr id="6" name="TextBox 5"/>
          <p:cNvSpPr txBox="1"/>
          <p:nvPr/>
        </p:nvSpPr>
        <p:spPr>
          <a:xfrm>
            <a:off x="449792" y="3639430"/>
            <a:ext cx="8420100" cy="584775"/>
          </a:xfrm>
          <a:prstGeom prst="rect">
            <a:avLst/>
          </a:prstGeom>
          <a:noFill/>
        </p:spPr>
        <p:txBody>
          <a:bodyPr wrap="square" rtlCol="0">
            <a:spAutoFit/>
          </a:bodyPr>
          <a:lstStyle/>
          <a:p>
            <a:r>
              <a:rPr lang="en-US" sz="1600" dirty="0" smtClean="0">
                <a:latin typeface="Calibri" panose="020F0502020204030204" pitchFamily="34" charset="0"/>
              </a:rPr>
              <a:t>A check request </a:t>
            </a:r>
            <a:r>
              <a:rPr lang="en-US" sz="1600" b="1" dirty="0" smtClean="0">
                <a:latin typeface="Calibri" panose="020F0502020204030204" pitchFamily="34" charset="0"/>
              </a:rPr>
              <a:t>must </a:t>
            </a:r>
            <a:r>
              <a:rPr lang="en-US" sz="1600" dirty="0" smtClean="0">
                <a:latin typeface="Calibri" panose="020F0502020204030204" pitchFamily="34" charset="0"/>
              </a:rPr>
              <a:t>contain the </a:t>
            </a:r>
            <a:r>
              <a:rPr lang="en-US" sz="1600" b="1" dirty="0" smtClean="0">
                <a:latin typeface="Calibri" panose="020F0502020204030204" pitchFamily="34" charset="0"/>
              </a:rPr>
              <a:t>address of the payee </a:t>
            </a:r>
            <a:r>
              <a:rPr lang="en-US" sz="1600" dirty="0" smtClean="0">
                <a:latin typeface="Calibri" panose="020F0502020204030204" pitchFamily="34" charset="0"/>
              </a:rPr>
              <a:t>and </a:t>
            </a:r>
            <a:r>
              <a:rPr lang="en-US" sz="1600" b="1" dirty="0" smtClean="0">
                <a:latin typeface="Calibri" panose="020F0502020204030204" pitchFamily="34" charset="0"/>
              </a:rPr>
              <a:t>not a substitute </a:t>
            </a:r>
            <a:r>
              <a:rPr lang="en-US" sz="1600" dirty="0" smtClean="0">
                <a:latin typeface="Calibri" panose="020F0502020204030204" pitchFamily="34" charset="0"/>
              </a:rPr>
              <a:t>address. </a:t>
            </a:r>
            <a:r>
              <a:rPr lang="en-US" sz="1600" dirty="0" smtClean="0">
                <a:latin typeface="Calibri" panose="020F0502020204030204" pitchFamily="34" charset="0"/>
              </a:rPr>
              <a:t>All </a:t>
            </a:r>
            <a:r>
              <a:rPr lang="en-US" sz="1600" dirty="0" smtClean="0">
                <a:latin typeface="Calibri" panose="020F0502020204030204" pitchFamily="34" charset="0"/>
              </a:rPr>
              <a:t>check requests issued to UNC affiliates must contain their PID number.</a:t>
            </a:r>
            <a:endParaRPr lang="en-US" sz="1600" dirty="0">
              <a:latin typeface="Calibri" panose="020F0502020204030204" pitchFamily="34" charset="0"/>
            </a:endParaRPr>
          </a:p>
        </p:txBody>
      </p:sp>
      <p:sp>
        <p:nvSpPr>
          <p:cNvPr id="7" name="Oval 6"/>
          <p:cNvSpPr/>
          <p:nvPr/>
        </p:nvSpPr>
        <p:spPr>
          <a:xfrm>
            <a:off x="5240867" y="1297269"/>
            <a:ext cx="3488266" cy="11278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842923" y="2623486"/>
            <a:ext cx="2215048" cy="52251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8703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729487" y="221818"/>
            <a:ext cx="7421062" cy="646331"/>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Check Request – Line Details</a:t>
            </a:r>
            <a:endParaRPr lang="en-US" sz="2200" dirty="0" smtClean="0">
              <a:latin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42323765"/>
              </p:ext>
            </p:extLst>
          </p:nvPr>
        </p:nvGraphicFramePr>
        <p:xfrm>
          <a:off x="322263" y="893614"/>
          <a:ext cx="8778875" cy="3719098"/>
        </p:xfrm>
        <a:graphic>
          <a:graphicData uri="http://schemas.openxmlformats.org/presentationml/2006/ole">
            <mc:AlternateContent xmlns:mc="http://schemas.openxmlformats.org/markup-compatibility/2006">
              <mc:Choice xmlns:v="urn:schemas-microsoft-com:vml" Requires="v">
                <p:oleObj spid="_x0000_s2060" name="Document" r:id="rId4" imgW="9728057" imgH="4107541" progId="Word.Document.12">
                  <p:embed/>
                </p:oleObj>
              </mc:Choice>
              <mc:Fallback>
                <p:oleObj name="Document" r:id="rId4" imgW="9728057" imgH="4107541" progId="Word.Document.12">
                  <p:embed/>
                  <p:pic>
                    <p:nvPicPr>
                      <p:cNvPr id="9" name="Object 8"/>
                      <p:cNvPicPr/>
                      <p:nvPr/>
                    </p:nvPicPr>
                    <p:blipFill>
                      <a:blip r:embed="rId5"/>
                      <a:stretch>
                        <a:fillRect/>
                      </a:stretch>
                    </p:blipFill>
                    <p:spPr>
                      <a:xfrm>
                        <a:off x="322263" y="893614"/>
                        <a:ext cx="8778875" cy="3719098"/>
                      </a:xfrm>
                      <a:prstGeom prst="rect">
                        <a:avLst/>
                      </a:prstGeom>
                    </p:spPr>
                  </p:pic>
                </p:oleObj>
              </mc:Fallback>
            </mc:AlternateContent>
          </a:graphicData>
        </a:graphic>
      </p:graphicFrame>
      <p:sp>
        <p:nvSpPr>
          <p:cNvPr id="6" name="TextBox 5"/>
          <p:cNvSpPr txBox="1"/>
          <p:nvPr/>
        </p:nvSpPr>
        <p:spPr>
          <a:xfrm>
            <a:off x="110654" y="3889260"/>
            <a:ext cx="8610601" cy="507831"/>
          </a:xfrm>
          <a:prstGeom prst="rect">
            <a:avLst/>
          </a:prstGeom>
          <a:noFill/>
        </p:spPr>
        <p:txBody>
          <a:bodyPr wrap="square" rtlCol="0">
            <a:spAutoFit/>
          </a:bodyPr>
          <a:lstStyle/>
          <a:p>
            <a:r>
              <a:rPr lang="en-US" b="1" dirty="0" smtClean="0">
                <a:solidFill>
                  <a:schemeClr val="accent1"/>
                </a:solidFill>
                <a:latin typeface="Calibri" panose="020F0502020204030204" pitchFamily="34" charset="0"/>
              </a:rPr>
              <a:t>Line item details are reflected on an Organization’s general ledger to facilitate the tracking of expenses. This provides the opportunity to Treasurers to detail specific event expenses or reimbursements.</a:t>
            </a:r>
            <a:endParaRPr lang="en-US" b="1" dirty="0">
              <a:solidFill>
                <a:schemeClr val="accent1"/>
              </a:solidFill>
              <a:latin typeface="Calibri" panose="020F0502020204030204" pitchFamily="34" charset="0"/>
            </a:endParaRPr>
          </a:p>
        </p:txBody>
      </p:sp>
      <p:sp>
        <p:nvSpPr>
          <p:cNvPr id="8" name="Oval 7"/>
          <p:cNvSpPr/>
          <p:nvPr/>
        </p:nvSpPr>
        <p:spPr>
          <a:xfrm>
            <a:off x="2531123" y="1678932"/>
            <a:ext cx="4180069" cy="5121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9614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09729" y="137908"/>
            <a:ext cx="8277887" cy="646331"/>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Check Requests for Student Gov. Funds</a:t>
            </a:r>
            <a:endParaRPr lang="en-US" dirty="0" smtClean="0">
              <a:solidFill>
                <a:schemeClr val="accent1">
                  <a:lumMod val="75000"/>
                </a:schemeClr>
              </a:solidFill>
              <a:latin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58206948"/>
              </p:ext>
            </p:extLst>
          </p:nvPr>
        </p:nvGraphicFramePr>
        <p:xfrm>
          <a:off x="242596" y="784239"/>
          <a:ext cx="8612155" cy="3593028"/>
        </p:xfrm>
        <a:graphic>
          <a:graphicData uri="http://schemas.openxmlformats.org/presentationml/2006/ole">
            <mc:AlternateContent xmlns:mc="http://schemas.openxmlformats.org/markup-compatibility/2006">
              <mc:Choice xmlns:v="urn:schemas-microsoft-com:vml" Requires="v">
                <p:oleObj spid="_x0000_s3081" name="Document" r:id="rId4" imgW="9340252" imgH="6603302" progId="Word.Document.12">
                  <p:embed/>
                </p:oleObj>
              </mc:Choice>
              <mc:Fallback>
                <p:oleObj name="Document" r:id="rId4" imgW="9340252" imgH="6603302" progId="Word.Document.12">
                  <p:embed/>
                  <p:pic>
                    <p:nvPicPr>
                      <p:cNvPr id="2" name="Object 1"/>
                      <p:cNvPicPr/>
                      <p:nvPr/>
                    </p:nvPicPr>
                    <p:blipFill>
                      <a:blip r:embed="rId5"/>
                      <a:stretch>
                        <a:fillRect/>
                      </a:stretch>
                    </p:blipFill>
                    <p:spPr>
                      <a:xfrm>
                        <a:off x="242596" y="784239"/>
                        <a:ext cx="8612155" cy="3593028"/>
                      </a:xfrm>
                      <a:prstGeom prst="rect">
                        <a:avLst/>
                      </a:prstGeom>
                    </p:spPr>
                  </p:pic>
                </p:oleObj>
              </mc:Fallback>
            </mc:AlternateContent>
          </a:graphicData>
        </a:graphic>
      </p:graphicFrame>
    </p:spTree>
    <p:extLst>
      <p:ext uri="{BB962C8B-B14F-4D97-AF65-F5344CB8AC3E}">
        <p14:creationId xmlns:p14="http://schemas.microsoft.com/office/powerpoint/2010/main" val="1972072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96875" y="180604"/>
            <a:ext cx="8304213" cy="646331"/>
          </a:xfrm>
          <a:prstGeom prst="rect">
            <a:avLst/>
          </a:prstGeom>
          <a:noFill/>
        </p:spPr>
        <p:txBody>
          <a:bodyPr wrap="square" rtlCol="0">
            <a:spAutoFit/>
          </a:bodyPr>
          <a:lstStyle/>
          <a:p>
            <a:pPr algn="ctr"/>
            <a:r>
              <a:rPr lang="en-US" sz="3600" dirty="0" smtClean="0">
                <a:solidFill>
                  <a:srgbClr val="002060"/>
                </a:solidFill>
              </a:rPr>
              <a:t>SAFO Account Expense Codes</a:t>
            </a:r>
          </a:p>
        </p:txBody>
      </p:sp>
      <p:pic>
        <p:nvPicPr>
          <p:cNvPr id="4" name="Picture 3" descr="Screen Shot 2015-08-17 at 7.39.01 PM.png"/>
          <p:cNvPicPr>
            <a:picLocks noChangeAspect="1"/>
          </p:cNvPicPr>
          <p:nvPr/>
        </p:nvPicPr>
        <p:blipFill rotWithShape="1">
          <a:blip r:embed="rId3">
            <a:extLst>
              <a:ext uri="{28A0092B-C50C-407E-A947-70E740481C1C}">
                <a14:useLocalDpi xmlns:a14="http://schemas.microsoft.com/office/drawing/2010/main" val="0"/>
              </a:ext>
            </a:extLst>
          </a:blip>
          <a:srcRect r="1518"/>
          <a:stretch/>
        </p:blipFill>
        <p:spPr>
          <a:xfrm>
            <a:off x="396875" y="804242"/>
            <a:ext cx="8018992" cy="3505291"/>
          </a:xfrm>
          <a:prstGeom prst="rect">
            <a:avLst/>
          </a:prstGeom>
        </p:spPr>
      </p:pic>
    </p:spTree>
    <p:extLst>
      <p:ext uri="{BB962C8B-B14F-4D97-AF65-F5344CB8AC3E}">
        <p14:creationId xmlns:p14="http://schemas.microsoft.com/office/powerpoint/2010/main" val="2995047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588677" y="151655"/>
            <a:ext cx="7725747" cy="646331"/>
          </a:xfrm>
          <a:prstGeom prst="rect">
            <a:avLst/>
          </a:prstGeom>
          <a:noFill/>
        </p:spPr>
        <p:txBody>
          <a:bodyPr wrap="square" rtlCol="0">
            <a:spAutoFit/>
          </a:bodyPr>
          <a:lstStyle/>
          <a:p>
            <a:pPr algn="ctr"/>
            <a:r>
              <a:rPr lang="en-US" sz="3600" dirty="0">
                <a:solidFill>
                  <a:srgbClr val="002060"/>
                </a:solidFill>
                <a:latin typeface="Calibri" panose="020F0502020204030204" pitchFamily="34" charset="0"/>
              </a:rPr>
              <a:t>Check Requests for Invoice Payment</a:t>
            </a:r>
          </a:p>
        </p:txBody>
      </p:sp>
      <p:sp>
        <p:nvSpPr>
          <p:cNvPr id="4" name="TextBox 3"/>
          <p:cNvSpPr txBox="1"/>
          <p:nvPr/>
        </p:nvSpPr>
        <p:spPr>
          <a:xfrm>
            <a:off x="186612" y="788050"/>
            <a:ext cx="8752115" cy="3639458"/>
          </a:xfrm>
          <a:prstGeom prst="rect">
            <a:avLst/>
          </a:prstGeom>
          <a:noFill/>
        </p:spPr>
        <p:txBody>
          <a:bodyPr wrap="square" rtlCol="0">
            <a:spAutoFit/>
          </a:bodyPr>
          <a:lstStyle/>
          <a:p>
            <a:endParaRPr lang="en-US" dirty="0" smtClean="0">
              <a:solidFill>
                <a:srgbClr val="535353"/>
              </a:solidFill>
            </a:endParaRPr>
          </a:p>
          <a:p>
            <a:pPr marL="285750" indent="-285750">
              <a:spcBef>
                <a:spcPts val="600"/>
              </a:spcBef>
              <a:spcAft>
                <a:spcPts val="600"/>
              </a:spcAft>
              <a:buFont typeface="Arial"/>
              <a:buChar char="•"/>
            </a:pPr>
            <a:r>
              <a:rPr lang="en-US" sz="1800" dirty="0" smtClean="0">
                <a:latin typeface="Calibri" panose="020F0502020204030204" pitchFamily="34" charset="0"/>
              </a:rPr>
              <a:t>Payable to a vendor/individual who has provided services </a:t>
            </a:r>
          </a:p>
          <a:p>
            <a:pPr marL="742950" lvl="1" indent="-285750">
              <a:spcBef>
                <a:spcPts val="600"/>
              </a:spcBef>
              <a:spcAft>
                <a:spcPts val="600"/>
              </a:spcAft>
              <a:buFont typeface="Arial"/>
              <a:buChar char="•"/>
            </a:pPr>
            <a:r>
              <a:rPr lang="en-US" sz="1800" dirty="0" smtClean="0">
                <a:latin typeface="Calibri" panose="020F0502020204030204" pitchFamily="34" charset="0"/>
              </a:rPr>
              <a:t>Invoices should be clear </a:t>
            </a:r>
            <a:r>
              <a:rPr lang="en-US" sz="1800" dirty="0">
                <a:latin typeface="Calibri" panose="020F0502020204030204" pitchFamily="34" charset="0"/>
              </a:rPr>
              <a:t>in the </a:t>
            </a:r>
            <a:r>
              <a:rPr lang="en-US" sz="1800" dirty="0" smtClean="0">
                <a:latin typeface="Calibri" panose="020F0502020204030204" pitchFamily="34" charset="0"/>
              </a:rPr>
              <a:t>language for </a:t>
            </a:r>
            <a:r>
              <a:rPr lang="en-US" sz="1800" dirty="0">
                <a:latin typeface="Calibri" panose="020F0502020204030204" pitchFamily="34" charset="0"/>
              </a:rPr>
              <a:t>services </a:t>
            </a:r>
            <a:r>
              <a:rPr lang="en-US" sz="1800" dirty="0" smtClean="0">
                <a:latin typeface="Calibri" panose="020F0502020204030204" pitchFamily="34" charset="0"/>
              </a:rPr>
              <a:t>rendered (e.g. website design), have </a:t>
            </a:r>
            <a:r>
              <a:rPr lang="en-US" sz="1800" dirty="0">
                <a:latin typeface="Calibri" panose="020F0502020204030204" pitchFamily="34" charset="0"/>
              </a:rPr>
              <a:t>an invoice number, name &amp; address of the vendor and the amount due </a:t>
            </a:r>
            <a:endParaRPr lang="en-US" sz="1800" dirty="0" smtClean="0">
              <a:latin typeface="Calibri" panose="020F0502020204030204" pitchFamily="34" charset="0"/>
            </a:endParaRPr>
          </a:p>
          <a:p>
            <a:pPr marL="742950" lvl="1" indent="-285750">
              <a:spcBef>
                <a:spcPts val="600"/>
              </a:spcBef>
              <a:spcAft>
                <a:spcPts val="600"/>
              </a:spcAft>
              <a:buFont typeface="Arial"/>
              <a:buChar char="•"/>
            </a:pPr>
            <a:r>
              <a:rPr lang="en-US" sz="1800" dirty="0" smtClean="0">
                <a:latin typeface="Calibri" panose="020F0502020204030204" pitchFamily="34" charset="0"/>
              </a:rPr>
              <a:t>W-9 is required for payments to vendors, contractors &amp; payments that are considered income i.e. stipend, scholarship, honorarium, grant or donation</a:t>
            </a:r>
          </a:p>
          <a:p>
            <a:pPr marL="742950" lvl="1" indent="-285750">
              <a:spcBef>
                <a:spcPts val="600"/>
              </a:spcBef>
              <a:spcAft>
                <a:spcPts val="600"/>
              </a:spcAft>
              <a:buFont typeface="Arial"/>
              <a:buChar char="•"/>
            </a:pPr>
            <a:r>
              <a:rPr lang="en-US" sz="1800" dirty="0" smtClean="0">
                <a:latin typeface="Calibri" panose="020F0502020204030204" pitchFamily="34" charset="0"/>
              </a:rPr>
              <a:t>NC </a:t>
            </a:r>
            <a:r>
              <a:rPr lang="en-US" sz="1800" dirty="0">
                <a:latin typeface="Calibri" panose="020F0502020204030204" pitchFamily="34" charset="0"/>
              </a:rPr>
              <a:t>4% Withholding for </a:t>
            </a:r>
            <a:r>
              <a:rPr lang="en-US" sz="1800" dirty="0" smtClean="0">
                <a:latin typeface="Calibri" panose="020F0502020204030204" pitchFamily="34" charset="0"/>
              </a:rPr>
              <a:t>non-resident </a:t>
            </a:r>
            <a:r>
              <a:rPr lang="en-US" sz="1800" dirty="0">
                <a:latin typeface="Calibri" panose="020F0502020204030204" pitchFamily="34" charset="0"/>
              </a:rPr>
              <a:t>vendors </a:t>
            </a:r>
            <a:r>
              <a:rPr lang="en-US" sz="1800" dirty="0" smtClean="0">
                <a:latin typeface="Calibri" panose="020F0502020204030204" pitchFamily="34" charset="0"/>
              </a:rPr>
              <a:t>if over $1,500</a:t>
            </a:r>
          </a:p>
          <a:p>
            <a:pPr marL="285750" indent="-285750">
              <a:spcBef>
                <a:spcPts val="600"/>
              </a:spcBef>
              <a:spcAft>
                <a:spcPts val="600"/>
              </a:spcAft>
              <a:buFont typeface="Arial"/>
              <a:buChar char="•"/>
            </a:pPr>
            <a:r>
              <a:rPr lang="en-US" sz="1800" dirty="0" smtClean="0">
                <a:latin typeface="Calibri" panose="020F0502020204030204" pitchFamily="34" charset="0"/>
              </a:rPr>
              <a:t>Electronic submittal of Invoices to </a:t>
            </a:r>
            <a:r>
              <a:rPr lang="en-US" sz="1800" dirty="0">
                <a:latin typeface="Calibri" panose="020F0502020204030204" pitchFamily="34" charset="0"/>
              </a:rPr>
              <a:t>SAFO@unc.edu </a:t>
            </a:r>
            <a:r>
              <a:rPr lang="en-US" sz="1800" dirty="0" smtClean="0">
                <a:latin typeface="Calibri" panose="020F0502020204030204" pitchFamily="34" charset="0"/>
              </a:rPr>
              <a:t>with appropriate documentation by authorized individual via UNC email</a:t>
            </a:r>
            <a:endParaRPr lang="en-US" sz="1800" dirty="0">
              <a:latin typeface="Calibri" panose="020F0502020204030204" pitchFamily="34" charset="0"/>
            </a:endParaRPr>
          </a:p>
          <a:p>
            <a:pPr marL="285750" indent="-285750">
              <a:spcBef>
                <a:spcPts val="600"/>
              </a:spcBef>
              <a:spcAft>
                <a:spcPts val="600"/>
              </a:spcAft>
              <a:buFont typeface="Arial"/>
              <a:buChar char="•"/>
            </a:pPr>
            <a:r>
              <a:rPr lang="en-US" sz="1800" dirty="0" smtClean="0">
                <a:latin typeface="Calibri" panose="020F0502020204030204" pitchFamily="34" charset="0"/>
              </a:rPr>
              <a:t>Incomplete submissions will </a:t>
            </a:r>
            <a:r>
              <a:rPr lang="en-US" sz="1800" dirty="0">
                <a:latin typeface="Calibri" panose="020F0502020204030204" pitchFamily="34" charset="0"/>
              </a:rPr>
              <a:t>not be </a:t>
            </a:r>
            <a:r>
              <a:rPr lang="en-US" sz="1800" dirty="0" smtClean="0">
                <a:latin typeface="Calibri" panose="020F0502020204030204" pitchFamily="34" charset="0"/>
              </a:rPr>
              <a:t>accepted </a:t>
            </a:r>
            <a:r>
              <a:rPr lang="en-US" sz="1100" dirty="0">
                <a:latin typeface="Calibri" panose="020F0502020204030204" pitchFamily="34" charset="0"/>
              </a:rPr>
              <a:t>	</a:t>
            </a:r>
            <a:endParaRPr lang="en-US" sz="1100" dirty="0" smtClean="0">
              <a:latin typeface="Calibri" panose="020F0502020204030204" pitchFamily="34" charset="0"/>
            </a:endParaRPr>
          </a:p>
        </p:txBody>
      </p:sp>
    </p:spTree>
    <p:extLst>
      <p:ext uri="{BB962C8B-B14F-4D97-AF65-F5344CB8AC3E}">
        <p14:creationId xmlns:p14="http://schemas.microsoft.com/office/powerpoint/2010/main" val="126463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588677" y="204669"/>
            <a:ext cx="7725747" cy="646331"/>
          </a:xfrm>
          <a:prstGeom prst="rect">
            <a:avLst/>
          </a:prstGeom>
          <a:noFill/>
        </p:spPr>
        <p:txBody>
          <a:bodyPr wrap="square" rtlCol="0">
            <a:spAutoFit/>
          </a:bodyPr>
          <a:lstStyle/>
          <a:p>
            <a:pPr algn="ctr"/>
            <a:r>
              <a:rPr lang="en-US" sz="3600" dirty="0">
                <a:solidFill>
                  <a:srgbClr val="002060"/>
                </a:solidFill>
                <a:latin typeface="Calibri" panose="020F0502020204030204" pitchFamily="34" charset="0"/>
              </a:rPr>
              <a:t>Check Requests for </a:t>
            </a:r>
            <a:r>
              <a:rPr lang="en-US" sz="3600" dirty="0" smtClean="0">
                <a:solidFill>
                  <a:srgbClr val="002060"/>
                </a:solidFill>
                <a:latin typeface="Calibri" panose="020F0502020204030204" pitchFamily="34" charset="0"/>
              </a:rPr>
              <a:t>Reimbursements</a:t>
            </a:r>
            <a:endParaRPr lang="en-US" sz="3600" dirty="0">
              <a:solidFill>
                <a:srgbClr val="002060"/>
              </a:solidFill>
              <a:latin typeface="Calibri" panose="020F0502020204030204" pitchFamily="34" charset="0"/>
            </a:endParaRPr>
          </a:p>
        </p:txBody>
      </p:sp>
      <p:sp>
        <p:nvSpPr>
          <p:cNvPr id="4" name="TextBox 3"/>
          <p:cNvSpPr txBox="1"/>
          <p:nvPr/>
        </p:nvSpPr>
        <p:spPr>
          <a:xfrm>
            <a:off x="471488" y="851000"/>
            <a:ext cx="8229599" cy="3585597"/>
          </a:xfrm>
          <a:prstGeom prst="rect">
            <a:avLst/>
          </a:prstGeom>
          <a:noFill/>
        </p:spPr>
        <p:txBody>
          <a:bodyPr wrap="square" rtlCol="0">
            <a:spAutoFit/>
          </a:bodyPr>
          <a:lstStyle/>
          <a:p>
            <a:endParaRPr lang="en-US" sz="1200" b="1" dirty="0" smtClean="0">
              <a:solidFill>
                <a:schemeClr val="accent1">
                  <a:lumMod val="75000"/>
                </a:schemeClr>
              </a:solidFill>
            </a:endParaRPr>
          </a:p>
          <a:p>
            <a:pPr marL="285750" indent="-285750">
              <a:spcBef>
                <a:spcPts val="600"/>
              </a:spcBef>
              <a:spcAft>
                <a:spcPts val="600"/>
              </a:spcAft>
              <a:buFont typeface="Arial"/>
              <a:buChar char="•"/>
            </a:pPr>
            <a:r>
              <a:rPr lang="en-US" sz="2000" dirty="0">
                <a:latin typeface="Calibri" panose="020F0502020204030204" pitchFamily="34" charset="0"/>
              </a:rPr>
              <a:t>Check requests for reimbursements must be submitted </a:t>
            </a:r>
            <a:r>
              <a:rPr lang="en-US" sz="2000" b="1" dirty="0">
                <a:latin typeface="Calibri" panose="020F0502020204030204" pitchFamily="34" charset="0"/>
              </a:rPr>
              <a:t>in person</a:t>
            </a:r>
            <a:r>
              <a:rPr lang="en-US" sz="2000" dirty="0">
                <a:latin typeface="Calibri" panose="020F0502020204030204" pitchFamily="34" charset="0"/>
              </a:rPr>
              <a:t> by </a:t>
            </a:r>
            <a:r>
              <a:rPr lang="en-US" sz="2000" dirty="0" smtClean="0">
                <a:latin typeface="Calibri" panose="020F0502020204030204" pitchFamily="34" charset="0"/>
              </a:rPr>
              <a:t>the Treasurer, President or </a:t>
            </a:r>
            <a:r>
              <a:rPr lang="en-US" sz="2000" dirty="0" smtClean="0">
                <a:latin typeface="Calibri" panose="020F0502020204030204" pitchFamily="34" charset="0"/>
              </a:rPr>
              <a:t>Advisor. Electronic </a:t>
            </a:r>
            <a:r>
              <a:rPr lang="en-US" sz="2000" dirty="0" smtClean="0">
                <a:latin typeface="Calibri" panose="020F0502020204030204" pitchFamily="34" charset="0"/>
              </a:rPr>
              <a:t>&amp; incomplete submissions will not be accepted</a:t>
            </a:r>
          </a:p>
          <a:p>
            <a:pPr marL="285750" indent="-285750">
              <a:spcBef>
                <a:spcPts val="600"/>
              </a:spcBef>
              <a:spcAft>
                <a:spcPts val="600"/>
              </a:spcAft>
              <a:buFont typeface="Arial"/>
              <a:buChar char="•"/>
            </a:pPr>
            <a:r>
              <a:rPr lang="en-US" sz="2000" dirty="0" smtClean="0">
                <a:latin typeface="Calibri" panose="020F0502020204030204" pitchFamily="34" charset="0"/>
              </a:rPr>
              <a:t>The payee and submitter cannot be the same person</a:t>
            </a:r>
          </a:p>
          <a:p>
            <a:pPr marL="285750" indent="-285750">
              <a:spcBef>
                <a:spcPts val="600"/>
              </a:spcBef>
              <a:spcAft>
                <a:spcPts val="600"/>
              </a:spcAft>
              <a:buFont typeface="Arial"/>
              <a:buChar char="•"/>
            </a:pPr>
            <a:r>
              <a:rPr lang="en-US" sz="2000" dirty="0" smtClean="0">
                <a:latin typeface="Calibri" panose="020F0502020204030204" pitchFamily="34" charset="0"/>
              </a:rPr>
              <a:t>Check </a:t>
            </a:r>
            <a:r>
              <a:rPr lang="en-US" sz="2000" dirty="0">
                <a:latin typeface="Calibri" panose="020F0502020204030204" pitchFamily="34" charset="0"/>
              </a:rPr>
              <a:t>requests for reimbursements </a:t>
            </a:r>
            <a:r>
              <a:rPr lang="en-US" sz="2000" dirty="0" smtClean="0">
                <a:latin typeface="Calibri" panose="020F0502020204030204" pitchFamily="34" charset="0"/>
              </a:rPr>
              <a:t>are for purchases that have already been paid for and payee is in receipt of goods purchased</a:t>
            </a:r>
          </a:p>
          <a:p>
            <a:pPr marL="285750" indent="-285750">
              <a:spcBef>
                <a:spcPts val="600"/>
              </a:spcBef>
              <a:spcAft>
                <a:spcPts val="600"/>
              </a:spcAft>
              <a:buFont typeface="Arial"/>
              <a:buChar char="•"/>
            </a:pPr>
            <a:r>
              <a:rPr lang="en-US" sz="2000" b="1" dirty="0" smtClean="0">
                <a:latin typeface="Calibri" panose="020F0502020204030204" pitchFamily="34" charset="0"/>
              </a:rPr>
              <a:t>Original </a:t>
            </a:r>
            <a:r>
              <a:rPr lang="en-US" sz="2000" b="1" dirty="0">
                <a:latin typeface="Calibri" panose="020F0502020204030204" pitchFamily="34" charset="0"/>
              </a:rPr>
              <a:t>itemized receipts</a:t>
            </a:r>
            <a:r>
              <a:rPr lang="en-US" sz="2000" dirty="0">
                <a:latin typeface="Calibri" panose="020F0502020204030204" pitchFamily="34" charset="0"/>
              </a:rPr>
              <a:t> must accompany a completed and signed SAFO Check Request form. The University </a:t>
            </a:r>
            <a:r>
              <a:rPr lang="en-US" sz="2000" dirty="0" smtClean="0">
                <a:latin typeface="Calibri" panose="020F0502020204030204" pitchFamily="34" charset="0"/>
              </a:rPr>
              <a:t>requires </a:t>
            </a:r>
            <a:r>
              <a:rPr lang="en-US" sz="2000" dirty="0">
                <a:latin typeface="Calibri" panose="020F0502020204030204" pitchFamily="34" charset="0"/>
              </a:rPr>
              <a:t>that all receipts must be itemized; we cannot accept receipts that only show the amount </a:t>
            </a:r>
            <a:r>
              <a:rPr lang="en-US" sz="2000" dirty="0" smtClean="0">
                <a:latin typeface="Calibri" panose="020F0502020204030204" pitchFamily="34" charset="0"/>
              </a:rPr>
              <a:t>paid</a:t>
            </a:r>
            <a:r>
              <a:rPr lang="en-US" dirty="0">
                <a:latin typeface="Calibri" panose="020F0502020204030204" pitchFamily="34" charset="0"/>
              </a:rPr>
              <a:t>	</a:t>
            </a:r>
          </a:p>
        </p:txBody>
      </p:sp>
    </p:spTree>
    <p:extLst>
      <p:ext uri="{BB962C8B-B14F-4D97-AF65-F5344CB8AC3E}">
        <p14:creationId xmlns:p14="http://schemas.microsoft.com/office/powerpoint/2010/main" val="2269132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684313" y="164352"/>
            <a:ext cx="7718691" cy="646331"/>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Reimbursement Receipts</a:t>
            </a:r>
            <a:endParaRPr lang="en-US" sz="2400" dirty="0" smtClean="0">
              <a:solidFill>
                <a:srgbClr val="002060"/>
              </a:solidFill>
              <a:latin typeface="Calibri" panose="020F0502020204030204" pitchFamily="34" charset="0"/>
            </a:endParaRPr>
          </a:p>
        </p:txBody>
      </p:sp>
      <p:sp>
        <p:nvSpPr>
          <p:cNvPr id="4" name="TextBox 3"/>
          <p:cNvSpPr txBox="1"/>
          <p:nvPr/>
        </p:nvSpPr>
        <p:spPr>
          <a:xfrm>
            <a:off x="1418391" y="924769"/>
            <a:ext cx="1579893" cy="300082"/>
          </a:xfrm>
          <a:prstGeom prst="rect">
            <a:avLst/>
          </a:prstGeom>
          <a:noFill/>
        </p:spPr>
        <p:txBody>
          <a:bodyPr wrap="square" rtlCol="0">
            <a:spAutoFit/>
          </a:bodyPr>
          <a:lstStyle/>
          <a:p>
            <a:r>
              <a:rPr lang="en-US" b="1" dirty="0" smtClean="0"/>
              <a:t>NOT ITEMIZED</a:t>
            </a:r>
            <a:endParaRPr lang="en-US" b="1" dirty="0"/>
          </a:p>
        </p:txBody>
      </p:sp>
      <p:sp>
        <p:nvSpPr>
          <p:cNvPr id="6" name="TextBox 5"/>
          <p:cNvSpPr txBox="1"/>
          <p:nvPr/>
        </p:nvSpPr>
        <p:spPr>
          <a:xfrm>
            <a:off x="4296726" y="801206"/>
            <a:ext cx="3921499" cy="300082"/>
          </a:xfrm>
          <a:prstGeom prst="rect">
            <a:avLst/>
          </a:prstGeom>
          <a:noFill/>
        </p:spPr>
        <p:txBody>
          <a:bodyPr wrap="square" rtlCol="0">
            <a:spAutoFit/>
          </a:bodyPr>
          <a:lstStyle/>
          <a:p>
            <a:pPr algn="ctr"/>
            <a:r>
              <a:rPr lang="en-US" b="1" dirty="0" smtClean="0"/>
              <a:t>ITEMIZED – REJECTED DUE TO ALCOHOL ON TAB</a:t>
            </a:r>
            <a:endParaRPr lang="en-US" b="1" dirty="0"/>
          </a:p>
        </p:txBody>
      </p:sp>
      <p:pic>
        <p:nvPicPr>
          <p:cNvPr id="7" name="Picture 6"/>
          <p:cNvPicPr>
            <a:picLocks noChangeAspect="1"/>
          </p:cNvPicPr>
          <p:nvPr/>
        </p:nvPicPr>
        <p:blipFill>
          <a:blip r:embed="rId3"/>
          <a:stretch>
            <a:fillRect/>
          </a:stretch>
        </p:blipFill>
        <p:spPr>
          <a:xfrm>
            <a:off x="765895" y="1338939"/>
            <a:ext cx="3046150" cy="2902862"/>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4000"/>
                    </a14:imgEffect>
                    <a14:imgEffect>
                      <a14:brightnessContrast contrast="8000"/>
                    </a14:imgEffect>
                  </a14:imgLayer>
                </a14:imgProps>
              </a:ext>
            </a:extLst>
          </a:blip>
          <a:stretch>
            <a:fillRect/>
          </a:stretch>
        </p:blipFill>
        <p:spPr>
          <a:xfrm>
            <a:off x="4640001" y="1101288"/>
            <a:ext cx="3234948" cy="3227097"/>
          </a:xfrm>
          <a:prstGeom prst="rect">
            <a:avLst/>
          </a:prstGeom>
        </p:spPr>
      </p:pic>
      <p:sp>
        <p:nvSpPr>
          <p:cNvPr id="10" name="Oval 9"/>
          <p:cNvSpPr/>
          <p:nvPr/>
        </p:nvSpPr>
        <p:spPr>
          <a:xfrm>
            <a:off x="4296726" y="1734314"/>
            <a:ext cx="3428431" cy="55050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2044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1" y="0"/>
            <a:ext cx="9144000" cy="5143500"/>
          </a:xfrm>
          <a:prstGeom prst="rect">
            <a:avLst/>
          </a:prstGeom>
        </p:spPr>
      </p:pic>
      <p:sp>
        <p:nvSpPr>
          <p:cNvPr id="3" name="TextBox 2"/>
          <p:cNvSpPr txBox="1"/>
          <p:nvPr/>
        </p:nvSpPr>
        <p:spPr>
          <a:xfrm>
            <a:off x="481002" y="247656"/>
            <a:ext cx="8205797" cy="769441"/>
          </a:xfrm>
          <a:prstGeom prst="rect">
            <a:avLst/>
          </a:prstGeom>
          <a:noFill/>
        </p:spPr>
        <p:txBody>
          <a:bodyPr wrap="square" rtlCol="0">
            <a:spAutoFit/>
          </a:bodyPr>
          <a:lstStyle/>
          <a:p>
            <a:pPr algn="ctr"/>
            <a:r>
              <a:rPr lang="en-US" sz="4400" dirty="0" smtClean="0">
                <a:solidFill>
                  <a:srgbClr val="002060"/>
                </a:solidFill>
                <a:latin typeface="Calibri" panose="020F0502020204030204" pitchFamily="34" charset="0"/>
              </a:rPr>
              <a:t>Discussion Outline</a:t>
            </a:r>
            <a:endParaRPr lang="en-US" sz="4400" dirty="0">
              <a:solidFill>
                <a:srgbClr val="002060"/>
              </a:solidFill>
              <a:latin typeface="Calibri" panose="020F0502020204030204" pitchFamily="34" charset="0"/>
            </a:endParaRPr>
          </a:p>
        </p:txBody>
      </p:sp>
      <p:sp>
        <p:nvSpPr>
          <p:cNvPr id="4" name="TextBox 3"/>
          <p:cNvSpPr txBox="1"/>
          <p:nvPr/>
        </p:nvSpPr>
        <p:spPr>
          <a:xfrm>
            <a:off x="220134" y="1133892"/>
            <a:ext cx="8737598" cy="3170099"/>
          </a:xfrm>
          <a:prstGeom prst="rect">
            <a:avLst/>
          </a:prstGeom>
          <a:noFill/>
        </p:spPr>
        <p:txBody>
          <a:bodyPr wrap="square" rtlCol="0">
            <a:spAutoFit/>
          </a:bodyPr>
          <a:lstStyle/>
          <a:p>
            <a:pPr marL="342900" indent="-342900">
              <a:buFont typeface="Arial"/>
              <a:buChar char="•"/>
            </a:pPr>
            <a:r>
              <a:rPr lang="en-US" sz="2000" b="1" dirty="0" smtClean="0">
                <a:solidFill>
                  <a:srgbClr val="000000"/>
                </a:solidFill>
                <a:latin typeface="Calibri" panose="020F0502020204030204" pitchFamily="34" charset="0"/>
              </a:rPr>
              <a:t>Purpose</a:t>
            </a:r>
            <a:r>
              <a:rPr lang="en-US" sz="2000" dirty="0" smtClean="0">
                <a:solidFill>
                  <a:srgbClr val="000000"/>
                </a:solidFill>
                <a:latin typeface="Calibri" panose="020F0502020204030204" pitchFamily="34" charset="0"/>
              </a:rPr>
              <a:t>: To provide Treasurers with a better understanding of what the Student Activities Fund Office (SAFO) does for its clients, illustrate proper interaction with the Office, teach skills necessary to maximize the organization’s benefit, and set expectations for organization Treasurers</a:t>
            </a:r>
          </a:p>
          <a:p>
            <a:endParaRPr lang="en-US" sz="2000" dirty="0">
              <a:solidFill>
                <a:srgbClr val="000000"/>
              </a:solidFill>
              <a:latin typeface="Calibri" panose="020F0502020204030204" pitchFamily="34" charset="0"/>
            </a:endParaRPr>
          </a:p>
          <a:p>
            <a:pPr marL="342900" indent="-342900">
              <a:buFont typeface="Arial"/>
              <a:buChar char="•"/>
            </a:pPr>
            <a:r>
              <a:rPr lang="en-US" sz="2000" b="1" dirty="0" smtClean="0">
                <a:solidFill>
                  <a:srgbClr val="000000"/>
                </a:solidFill>
                <a:latin typeface="Calibri" panose="020F0502020204030204" pitchFamily="34" charset="0"/>
              </a:rPr>
              <a:t>Importance</a:t>
            </a:r>
            <a:r>
              <a:rPr lang="en-US" sz="2000" dirty="0" smtClean="0">
                <a:solidFill>
                  <a:srgbClr val="000000"/>
                </a:solidFill>
                <a:latin typeface="Calibri" panose="020F0502020204030204" pitchFamily="34" charset="0"/>
              </a:rPr>
              <a:t>: This discussion will give Treasurers the chance to learn what’s necessary to effectively perform their roles within your organizations</a:t>
            </a:r>
          </a:p>
          <a:p>
            <a:pPr marL="342900" indent="-342900">
              <a:buFont typeface="Arial"/>
              <a:buChar char="•"/>
            </a:pPr>
            <a:endParaRPr lang="en-US" sz="2000" dirty="0">
              <a:solidFill>
                <a:srgbClr val="000000"/>
              </a:solidFill>
              <a:latin typeface="Calibri" panose="020F0502020204030204" pitchFamily="34" charset="0"/>
            </a:endParaRPr>
          </a:p>
          <a:p>
            <a:pPr marL="342900" indent="-342900">
              <a:buFont typeface="Arial"/>
              <a:buChar char="•"/>
            </a:pPr>
            <a:r>
              <a:rPr lang="en-US" sz="2000" b="1" dirty="0" smtClean="0">
                <a:solidFill>
                  <a:srgbClr val="000000"/>
                </a:solidFill>
                <a:latin typeface="Calibri" panose="020F0502020204030204" pitchFamily="34" charset="0"/>
              </a:rPr>
              <a:t>Preview</a:t>
            </a:r>
            <a:r>
              <a:rPr lang="en-US" sz="2000" dirty="0" smtClean="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H</a:t>
            </a:r>
            <a:r>
              <a:rPr lang="en-US" sz="2000" dirty="0" smtClean="0">
                <a:solidFill>
                  <a:srgbClr val="000000"/>
                </a:solidFill>
                <a:latin typeface="Calibri" panose="020F0502020204030204" pitchFamily="34" charset="0"/>
              </a:rPr>
              <a:t>ow to conduct business with SAFO and avoid unwanted penalties, review services offered, common forms, and monthly fees</a:t>
            </a:r>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87756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249" y="150260"/>
            <a:ext cx="7718425" cy="7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2645550" y="789999"/>
            <a:ext cx="3852900" cy="3595733"/>
          </a:xfrm>
          <a:prstGeom prst="rect">
            <a:avLst/>
          </a:prstGeom>
        </p:spPr>
      </p:pic>
      <p:sp>
        <p:nvSpPr>
          <p:cNvPr id="6" name="Oval Callout 5"/>
          <p:cNvSpPr/>
          <p:nvPr/>
        </p:nvSpPr>
        <p:spPr>
          <a:xfrm>
            <a:off x="5609994" y="897467"/>
            <a:ext cx="2451652" cy="855500"/>
          </a:xfrm>
          <a:prstGeom prst="wedgeEllipseCallout">
            <a:avLst>
              <a:gd name="adj1" fmla="val -76509"/>
              <a:gd name="adj2" fmla="val 1034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Receipt is Itemized</a:t>
            </a:r>
            <a:endParaRPr lang="en-US" dirty="0">
              <a:solidFill>
                <a:srgbClr val="FF0000"/>
              </a:solidFill>
            </a:endParaRPr>
          </a:p>
        </p:txBody>
      </p:sp>
      <p:sp>
        <p:nvSpPr>
          <p:cNvPr id="7" name="Rounded Rectangular Callout 6"/>
          <p:cNvSpPr/>
          <p:nvPr/>
        </p:nvSpPr>
        <p:spPr>
          <a:xfrm>
            <a:off x="539326" y="1736033"/>
            <a:ext cx="1369765" cy="835717"/>
          </a:xfrm>
          <a:prstGeom prst="wedgeRoundRectCallout">
            <a:avLst>
              <a:gd name="adj1" fmla="val 138947"/>
              <a:gd name="adj2" fmla="val 906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Shows payment</a:t>
            </a:r>
            <a:endParaRPr lang="en-US" dirty="0">
              <a:solidFill>
                <a:srgbClr val="FF0000"/>
              </a:solidFill>
            </a:endParaRPr>
          </a:p>
        </p:txBody>
      </p:sp>
    </p:spTree>
    <p:extLst>
      <p:ext uri="{BB962C8B-B14F-4D97-AF65-F5344CB8AC3E}">
        <p14:creationId xmlns:p14="http://schemas.microsoft.com/office/powerpoint/2010/main" val="1439509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12750" y="443745"/>
            <a:ext cx="8381567" cy="3354765"/>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Voided Check/Stop Payment Request</a:t>
            </a:r>
          </a:p>
          <a:p>
            <a:endParaRPr lang="en-US" sz="2200" b="1" dirty="0" smtClean="0">
              <a:solidFill>
                <a:srgbClr val="000000"/>
              </a:solidFill>
            </a:endParaRPr>
          </a:p>
          <a:p>
            <a:pPr marL="342900" indent="-342900">
              <a:buFont typeface="Arial"/>
              <a:buChar char="•"/>
            </a:pPr>
            <a:r>
              <a:rPr lang="en-US" sz="2200" dirty="0" smtClean="0">
                <a:solidFill>
                  <a:srgbClr val="000000"/>
                </a:solidFill>
                <a:latin typeface="Calibri" panose="020F0502020204030204" pitchFamily="34" charset="0"/>
              </a:rPr>
              <a:t>When </a:t>
            </a:r>
            <a:r>
              <a:rPr lang="en-US" sz="2200" dirty="0">
                <a:solidFill>
                  <a:srgbClr val="000000"/>
                </a:solidFill>
                <a:latin typeface="Calibri" panose="020F0502020204030204" pitchFamily="34" charset="0"/>
              </a:rPr>
              <a:t>filling out check requests, please verify that all the information is correct to avoid unnecessary </a:t>
            </a:r>
            <a:r>
              <a:rPr lang="en-US" sz="2200" dirty="0" smtClean="0">
                <a:solidFill>
                  <a:srgbClr val="000000"/>
                </a:solidFill>
                <a:latin typeface="Calibri" panose="020F0502020204030204" pitchFamily="34" charset="0"/>
              </a:rPr>
              <a:t>fees </a:t>
            </a:r>
            <a:endParaRPr lang="en-US" sz="2200" dirty="0" smtClean="0">
              <a:solidFill>
                <a:srgbClr val="000000"/>
              </a:solidFill>
              <a:latin typeface="Calibri" panose="020F0502020204030204" pitchFamily="34" charset="0"/>
            </a:endParaRPr>
          </a:p>
          <a:p>
            <a:pPr marL="342900" indent="-342900">
              <a:buFont typeface="Arial"/>
              <a:buChar char="•"/>
            </a:pPr>
            <a:endParaRPr lang="en-US" sz="2200" dirty="0">
              <a:solidFill>
                <a:srgbClr val="000000"/>
              </a:solidFill>
              <a:latin typeface="Calibri" panose="020F0502020204030204" pitchFamily="34" charset="0"/>
            </a:endParaRPr>
          </a:p>
          <a:p>
            <a:pPr marL="342900" indent="-342900">
              <a:buFont typeface="Arial"/>
              <a:buChar char="•"/>
            </a:pPr>
            <a:r>
              <a:rPr lang="en-US" sz="2200" dirty="0" smtClean="0">
                <a:solidFill>
                  <a:srgbClr val="000000"/>
                </a:solidFill>
                <a:latin typeface="Calibri" panose="020F0502020204030204" pitchFamily="34" charset="0"/>
              </a:rPr>
              <a:t>There </a:t>
            </a:r>
            <a:r>
              <a:rPr lang="en-US" sz="2200" dirty="0">
                <a:solidFill>
                  <a:srgbClr val="000000"/>
                </a:solidFill>
                <a:latin typeface="Calibri" panose="020F0502020204030204" pitchFamily="34" charset="0"/>
              </a:rPr>
              <a:t>is a $30 fee for all voided/stop payment </a:t>
            </a:r>
            <a:r>
              <a:rPr lang="en-US" sz="2200" dirty="0" smtClean="0">
                <a:solidFill>
                  <a:srgbClr val="000000"/>
                </a:solidFill>
                <a:latin typeface="Calibri" panose="020F0502020204030204" pitchFamily="34" charset="0"/>
              </a:rPr>
              <a:t>requests</a:t>
            </a:r>
            <a:endParaRPr lang="en-US" sz="2200" dirty="0" smtClean="0">
              <a:solidFill>
                <a:srgbClr val="000000"/>
              </a:solidFill>
              <a:latin typeface="Calibri" panose="020F0502020204030204" pitchFamily="34" charset="0"/>
            </a:endParaRPr>
          </a:p>
          <a:p>
            <a:endParaRPr lang="en-US" sz="2200" dirty="0">
              <a:solidFill>
                <a:srgbClr val="000000"/>
              </a:solidFill>
              <a:latin typeface="Calibri" panose="020F0502020204030204" pitchFamily="34" charset="0"/>
            </a:endParaRPr>
          </a:p>
          <a:p>
            <a:pPr marL="342900" indent="-342900">
              <a:buFont typeface="Arial"/>
              <a:buChar char="•"/>
            </a:pPr>
            <a:r>
              <a:rPr lang="en-US" sz="2200" dirty="0" smtClean="0">
                <a:solidFill>
                  <a:srgbClr val="000000"/>
                </a:solidFill>
                <a:latin typeface="Calibri" panose="020F0502020204030204" pitchFamily="34" charset="0"/>
              </a:rPr>
              <a:t>Voided </a:t>
            </a:r>
            <a:r>
              <a:rPr lang="en-US" sz="2200" dirty="0">
                <a:solidFill>
                  <a:srgbClr val="000000"/>
                </a:solidFill>
                <a:latin typeface="Calibri" panose="020F0502020204030204" pitchFamily="34" charset="0"/>
              </a:rPr>
              <a:t>Check/Stop Payment requests must be signed by </a:t>
            </a:r>
            <a:r>
              <a:rPr lang="en-US" sz="2200" b="1" dirty="0" smtClean="0">
                <a:solidFill>
                  <a:srgbClr val="000000"/>
                </a:solidFill>
                <a:latin typeface="Calibri" panose="020F0502020204030204" pitchFamily="34" charset="0"/>
              </a:rPr>
              <a:t>both</a:t>
            </a:r>
            <a:r>
              <a:rPr lang="en-US" sz="2200" dirty="0" smtClean="0">
                <a:solidFill>
                  <a:srgbClr val="000000"/>
                </a:solidFill>
                <a:latin typeface="Calibri" panose="020F0502020204030204" pitchFamily="34" charset="0"/>
              </a:rPr>
              <a:t> the </a:t>
            </a:r>
            <a:r>
              <a:rPr lang="en-US" sz="2200" dirty="0">
                <a:solidFill>
                  <a:srgbClr val="000000"/>
                </a:solidFill>
                <a:latin typeface="Calibri" panose="020F0502020204030204" pitchFamily="34" charset="0"/>
              </a:rPr>
              <a:t>Treasurer and President of the </a:t>
            </a:r>
            <a:r>
              <a:rPr lang="en-US" sz="2200" dirty="0" smtClean="0">
                <a:solidFill>
                  <a:srgbClr val="000000"/>
                </a:solidFill>
                <a:latin typeface="Calibri" panose="020F0502020204030204" pitchFamily="34" charset="0"/>
              </a:rPr>
              <a:t>organization</a:t>
            </a:r>
            <a:endParaRPr lang="en-US" sz="2200" dirty="0" smtClean="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440110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34975" y="324"/>
            <a:ext cx="8274049" cy="4508927"/>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Stipends</a:t>
            </a:r>
            <a:endParaRPr lang="en-US" sz="1200" dirty="0" smtClean="0">
              <a:solidFill>
                <a:srgbClr val="002060"/>
              </a:solidFill>
              <a:latin typeface="Calibri" panose="020F0502020204030204" pitchFamily="34" charset="0"/>
            </a:endParaRPr>
          </a:p>
          <a:p>
            <a:pPr algn="ctr"/>
            <a:endParaRPr lang="en-US" sz="1100" dirty="0" smtClean="0">
              <a:solidFill>
                <a:srgbClr val="002060"/>
              </a:solidFill>
              <a:latin typeface="Calibri" panose="020F0502020204030204" pitchFamily="34" charset="0"/>
            </a:endParaRPr>
          </a:p>
          <a:p>
            <a:pPr marL="285750" indent="-285750">
              <a:spcBef>
                <a:spcPts val="600"/>
              </a:spcBef>
              <a:spcAft>
                <a:spcPts val="600"/>
              </a:spcAft>
              <a:buFont typeface="Arial" panose="020B0604020202020204" pitchFamily="34" charset="0"/>
              <a:buChar char="•"/>
            </a:pPr>
            <a:r>
              <a:rPr lang="en-US" sz="2000" dirty="0" smtClean="0">
                <a:latin typeface="Calibri" panose="020F0502020204030204" pitchFamily="34" charset="0"/>
              </a:rPr>
              <a:t>Stipends are treated as income and therefore can be </a:t>
            </a:r>
            <a:r>
              <a:rPr lang="en-US" sz="2000" dirty="0" smtClean="0">
                <a:latin typeface="Calibri" panose="020F0502020204030204" pitchFamily="34" charset="0"/>
              </a:rPr>
              <a:t>taxable</a:t>
            </a:r>
            <a:endParaRPr lang="en-US" sz="2000" dirty="0" smtClean="0">
              <a:latin typeface="Calibri" panose="020F0502020204030204" pitchFamily="34" charset="0"/>
            </a:endParaRPr>
          </a:p>
          <a:p>
            <a:pPr marL="285750" indent="-285750">
              <a:spcBef>
                <a:spcPts val="600"/>
              </a:spcBef>
              <a:spcAft>
                <a:spcPts val="600"/>
              </a:spcAft>
              <a:buFont typeface="Arial" panose="020B0604020202020204" pitchFamily="34" charset="0"/>
              <a:buChar char="•"/>
            </a:pPr>
            <a:r>
              <a:rPr lang="en-US" sz="2000" dirty="0" smtClean="0">
                <a:latin typeface="Calibri" panose="020F0502020204030204" pitchFamily="34" charset="0"/>
              </a:rPr>
              <a:t>Stipend process</a:t>
            </a:r>
          </a:p>
          <a:p>
            <a:pPr marL="742950" lvl="1" indent="-285750">
              <a:buFont typeface="Arial" panose="020B0604020202020204" pitchFamily="34" charset="0"/>
              <a:buChar char="•"/>
            </a:pPr>
            <a:r>
              <a:rPr lang="en-US" sz="2000" dirty="0" smtClean="0">
                <a:latin typeface="Calibri" panose="020F0502020204030204" pitchFamily="34" charset="0"/>
              </a:rPr>
              <a:t>Stipen</a:t>
            </a:r>
            <a:r>
              <a:rPr lang="en-US" sz="2000" dirty="0">
                <a:latin typeface="Calibri" panose="020F0502020204030204" pitchFamily="34" charset="0"/>
              </a:rPr>
              <a:t>d</a:t>
            </a:r>
            <a:r>
              <a:rPr lang="en-US" sz="2000" dirty="0" smtClean="0">
                <a:latin typeface="Calibri" panose="020F0502020204030204" pitchFamily="34" charset="0"/>
              </a:rPr>
              <a:t> request form</a:t>
            </a:r>
          </a:p>
          <a:p>
            <a:pPr marL="742950" lvl="1" indent="-285750">
              <a:buFont typeface="Arial" panose="020B0604020202020204" pitchFamily="34" charset="0"/>
              <a:buChar char="•"/>
            </a:pPr>
            <a:r>
              <a:rPr lang="en-US" sz="2000" dirty="0" smtClean="0">
                <a:latin typeface="Calibri" panose="020F0502020204030204" pitchFamily="34" charset="0"/>
              </a:rPr>
              <a:t>W-9</a:t>
            </a:r>
          </a:p>
          <a:p>
            <a:pPr marL="742950" lvl="1" indent="-285750">
              <a:buFont typeface="Arial" panose="020B0604020202020204" pitchFamily="34" charset="0"/>
              <a:buChar char="•"/>
            </a:pPr>
            <a:r>
              <a:rPr lang="en-US" sz="2000" dirty="0" smtClean="0">
                <a:latin typeface="Calibri" panose="020F0502020204030204" pitchFamily="34" charset="0"/>
              </a:rPr>
              <a:t>Examples of supporting documentation</a:t>
            </a:r>
          </a:p>
          <a:p>
            <a:pPr marL="1200150" lvl="2" indent="-285750">
              <a:buFont typeface="Arial" panose="020B0604020202020204" pitchFamily="34" charset="0"/>
              <a:buChar char="•"/>
            </a:pPr>
            <a:r>
              <a:rPr lang="en-US" sz="2000" dirty="0" smtClean="0">
                <a:latin typeface="Calibri" panose="020F0502020204030204" pitchFamily="34" charset="0"/>
              </a:rPr>
              <a:t>Award letter (for 1X stipend/grant)</a:t>
            </a:r>
          </a:p>
          <a:p>
            <a:pPr marL="1200150" lvl="2" indent="-285750">
              <a:buFont typeface="Arial" panose="020B0604020202020204" pitchFamily="34" charset="0"/>
              <a:buChar char="•"/>
            </a:pPr>
            <a:r>
              <a:rPr lang="en-US" sz="2000" dirty="0" smtClean="0">
                <a:latin typeface="Calibri" panose="020F0502020204030204" pitchFamily="34" charset="0"/>
              </a:rPr>
              <a:t>Original signed letter from department/organization’s advisor</a:t>
            </a:r>
          </a:p>
          <a:p>
            <a:pPr marL="1200150" lvl="2" indent="-285750">
              <a:buFont typeface="Arial" panose="020B0604020202020204" pitchFamily="34" charset="0"/>
              <a:buChar char="•"/>
            </a:pPr>
            <a:r>
              <a:rPr lang="en-US" sz="2000" dirty="0" smtClean="0">
                <a:latin typeface="Calibri" panose="020F0502020204030204" pitchFamily="34" charset="0"/>
              </a:rPr>
              <a:t>Legislative bill</a:t>
            </a:r>
          </a:p>
          <a:p>
            <a:pPr marL="742950" lvl="1" indent="-285750">
              <a:buFont typeface="Arial" panose="020B0604020202020204" pitchFamily="34" charset="0"/>
              <a:buChar char="•"/>
            </a:pPr>
            <a:r>
              <a:rPr lang="en-US" sz="2000" dirty="0" smtClean="0">
                <a:latin typeface="Calibri" panose="020F0502020204030204" pitchFamily="34" charset="0"/>
              </a:rPr>
              <a:t>If applicable, a direct deposit form with a voided check</a:t>
            </a:r>
          </a:p>
          <a:p>
            <a:pPr marL="742950" lvl="1" indent="-285750">
              <a:buFont typeface="Arial" panose="020B0604020202020204" pitchFamily="34" charset="0"/>
              <a:buChar char="•"/>
            </a:pPr>
            <a:r>
              <a:rPr lang="en-US" sz="2000" dirty="0" smtClean="0">
                <a:latin typeface="Calibri" panose="020F0502020204030204" pitchFamily="34" charset="0"/>
              </a:rPr>
              <a:t>Supporting documentation should not use the term “reimbursement” in its language</a:t>
            </a:r>
          </a:p>
        </p:txBody>
      </p:sp>
    </p:spTree>
    <p:extLst>
      <p:ext uri="{BB962C8B-B14F-4D97-AF65-F5344CB8AC3E}">
        <p14:creationId xmlns:p14="http://schemas.microsoft.com/office/powerpoint/2010/main" val="1587718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81216" y="285124"/>
            <a:ext cx="8381567" cy="4370427"/>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Harris Teeter</a:t>
            </a:r>
          </a:p>
          <a:p>
            <a:pPr algn="ctr"/>
            <a:endParaRPr lang="en-US" sz="2200" dirty="0">
              <a:latin typeface="Calibri" panose="020F0502020204030204" pitchFamily="34" charset="0"/>
            </a:endParaRPr>
          </a:p>
          <a:p>
            <a:pPr marL="571500" indent="-571500">
              <a:buFont typeface="Arial" panose="020B0604020202020204" pitchFamily="34" charset="0"/>
              <a:buChar char="•"/>
            </a:pPr>
            <a:r>
              <a:rPr lang="en-US" sz="2200" dirty="0" smtClean="0">
                <a:latin typeface="Calibri" panose="020F0502020204030204" pitchFamily="34" charset="0"/>
              </a:rPr>
              <a:t>HT charge card available. No need to front </a:t>
            </a:r>
            <a:r>
              <a:rPr lang="en-US" sz="2200" dirty="0" smtClean="0">
                <a:latin typeface="Calibri" panose="020F0502020204030204" pitchFamily="34" charset="0"/>
              </a:rPr>
              <a:t>$$</a:t>
            </a:r>
            <a:endParaRPr lang="en-US" sz="2200" dirty="0" smtClean="0">
              <a:latin typeface="Calibri" panose="020F0502020204030204" pitchFamily="34" charset="0"/>
            </a:endParaRPr>
          </a:p>
          <a:p>
            <a:endParaRPr lang="en-US" sz="2200" dirty="0" smtClean="0">
              <a:latin typeface="Calibri" panose="020F0502020204030204" pitchFamily="34" charset="0"/>
            </a:endParaRPr>
          </a:p>
          <a:p>
            <a:pPr marL="571500" indent="-571500">
              <a:buFont typeface="Arial" panose="020B0604020202020204" pitchFamily="34" charset="0"/>
              <a:buChar char="•"/>
            </a:pPr>
            <a:r>
              <a:rPr lang="en-US" sz="2200" dirty="0" smtClean="0">
                <a:latin typeface="Calibri" panose="020F0502020204030204" pitchFamily="34" charset="0"/>
              </a:rPr>
              <a:t>First come, first served</a:t>
            </a:r>
          </a:p>
          <a:p>
            <a:endParaRPr lang="en-US" sz="2200" dirty="0" smtClean="0">
              <a:latin typeface="Calibri" panose="020F0502020204030204" pitchFamily="34" charset="0"/>
            </a:endParaRPr>
          </a:p>
          <a:p>
            <a:pPr marL="571500" indent="-571500">
              <a:buFont typeface="Arial" panose="020B0604020202020204" pitchFamily="34" charset="0"/>
              <a:buChar char="•"/>
            </a:pPr>
            <a:r>
              <a:rPr lang="en-US" sz="2200" dirty="0" smtClean="0">
                <a:latin typeface="Calibri" panose="020F0502020204030204" pitchFamily="34" charset="0"/>
              </a:rPr>
              <a:t>2 day hold limit</a:t>
            </a:r>
          </a:p>
          <a:p>
            <a:endParaRPr lang="en-US" sz="2200" dirty="0" smtClean="0">
              <a:latin typeface="Calibri" panose="020F0502020204030204" pitchFamily="34" charset="0"/>
            </a:endParaRPr>
          </a:p>
          <a:p>
            <a:pPr marL="571500" indent="-571500">
              <a:buFont typeface="Arial" panose="020B0604020202020204" pitchFamily="34" charset="0"/>
              <a:buChar char="•"/>
            </a:pPr>
            <a:r>
              <a:rPr lang="en-US" sz="2200" dirty="0" smtClean="0">
                <a:latin typeface="Calibri" panose="020F0502020204030204" pitchFamily="34" charset="0"/>
              </a:rPr>
              <a:t>Counts as one transaction and posted to GL at month end</a:t>
            </a:r>
          </a:p>
          <a:p>
            <a:endParaRPr lang="en-US" sz="2200" dirty="0" smtClean="0">
              <a:latin typeface="Calibri" panose="020F0502020204030204" pitchFamily="34" charset="0"/>
            </a:endParaRPr>
          </a:p>
          <a:p>
            <a:pPr marL="571500" indent="-571500">
              <a:buFont typeface="Arial" panose="020B0604020202020204" pitchFamily="34" charset="0"/>
              <a:buChar char="•"/>
            </a:pPr>
            <a:r>
              <a:rPr lang="en-US" sz="2200" dirty="0" smtClean="0">
                <a:latin typeface="Calibri" panose="020F0502020204030204" pitchFamily="34" charset="0"/>
              </a:rPr>
              <a:t>Tax exemption</a:t>
            </a:r>
          </a:p>
          <a:p>
            <a:pPr marL="571500" indent="-571500">
              <a:buFont typeface="Arial" panose="020B0604020202020204" pitchFamily="34" charset="0"/>
              <a:buChar char="•"/>
            </a:pPr>
            <a:endParaRPr lang="en-US" sz="2200" dirty="0" smtClean="0"/>
          </a:p>
        </p:txBody>
      </p:sp>
    </p:spTree>
    <p:extLst>
      <p:ext uri="{BB962C8B-B14F-4D97-AF65-F5344CB8AC3E}">
        <p14:creationId xmlns:p14="http://schemas.microsoft.com/office/powerpoint/2010/main" val="584771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12750" y="443745"/>
            <a:ext cx="8381567" cy="3724096"/>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PayPal</a:t>
            </a:r>
          </a:p>
          <a:p>
            <a:pPr algn="ctr"/>
            <a:endParaRPr lang="en-US" sz="2000" dirty="0" smtClean="0">
              <a:solidFill>
                <a:srgbClr val="002060"/>
              </a:solidFill>
              <a:latin typeface="Calibri" panose="020F0502020204030204" pitchFamily="34" charset="0"/>
            </a:endParaRPr>
          </a:p>
          <a:p>
            <a:r>
              <a:rPr lang="en-US" sz="2200" dirty="0" smtClean="0">
                <a:latin typeface="Calibri" panose="020F0502020204030204" pitchFamily="34" charset="0"/>
              </a:rPr>
              <a:t>SAFO offers organizations the option of opening a PayPal account</a:t>
            </a:r>
          </a:p>
          <a:p>
            <a:endParaRPr lang="en-US" sz="2200" dirty="0">
              <a:latin typeface="Calibri" panose="020F0502020204030204" pitchFamily="34" charset="0"/>
            </a:endParaRPr>
          </a:p>
          <a:p>
            <a:r>
              <a:rPr lang="en-US" sz="2200" dirty="0" smtClean="0">
                <a:latin typeface="Calibri" panose="020F0502020204030204" pitchFamily="34" charset="0"/>
              </a:rPr>
              <a:t>Benefits</a:t>
            </a:r>
          </a:p>
          <a:p>
            <a:pPr marL="1257300" lvl="2" indent="-342900">
              <a:buFont typeface="Arial" panose="020B0604020202020204" pitchFamily="34" charset="0"/>
              <a:buChar char="•"/>
            </a:pPr>
            <a:r>
              <a:rPr lang="en-US" sz="2200" dirty="0" smtClean="0">
                <a:latin typeface="Calibri" panose="020F0502020204030204" pitchFamily="34" charset="0"/>
              </a:rPr>
              <a:t>One-time fee to set up &amp; maintain ($30)</a:t>
            </a:r>
          </a:p>
          <a:p>
            <a:pPr marL="1257300" lvl="2" indent="-342900">
              <a:buFont typeface="Arial" panose="020B0604020202020204" pitchFamily="34" charset="0"/>
              <a:buChar char="•"/>
            </a:pPr>
            <a:r>
              <a:rPr lang="en-US" sz="2200" dirty="0" smtClean="0">
                <a:latin typeface="Calibri" panose="020F0502020204030204" pitchFamily="34" charset="0"/>
              </a:rPr>
              <a:t>Allows organizations to accept credit cards</a:t>
            </a:r>
          </a:p>
          <a:p>
            <a:pPr marL="1257300" lvl="2" indent="-342900">
              <a:buFont typeface="Arial" panose="020B0604020202020204" pitchFamily="34" charset="0"/>
              <a:buChar char="•"/>
            </a:pPr>
            <a:r>
              <a:rPr lang="en-US" sz="2200" dirty="0" smtClean="0">
                <a:latin typeface="Calibri" panose="020F0502020204030204" pitchFamily="34" charset="0"/>
              </a:rPr>
              <a:t>Monies transferred to SAFO account once a week</a:t>
            </a:r>
          </a:p>
          <a:p>
            <a:pPr marL="1257300" lvl="2" indent="-342900">
              <a:buFont typeface="Arial" panose="020B0604020202020204" pitchFamily="34" charset="0"/>
              <a:buChar char="•"/>
            </a:pPr>
            <a:r>
              <a:rPr lang="en-US" sz="2200" dirty="0" smtClean="0">
                <a:latin typeface="Calibri" panose="020F0502020204030204" pitchFamily="34" charset="0"/>
              </a:rPr>
              <a:t>No limit to activity – counts as one SAFO transaction when calculating monthly service fees</a:t>
            </a:r>
            <a:endParaRPr lang="en-US" sz="2200" dirty="0" smtClean="0">
              <a:solidFill>
                <a:schemeClr val="accent1">
                  <a:lumMod val="75000"/>
                </a:schemeClr>
              </a:solidFill>
            </a:endParaRPr>
          </a:p>
        </p:txBody>
      </p:sp>
    </p:spTree>
    <p:extLst>
      <p:ext uri="{BB962C8B-B14F-4D97-AF65-F5344CB8AC3E}">
        <p14:creationId xmlns:p14="http://schemas.microsoft.com/office/powerpoint/2010/main" val="2044624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76457" y="196853"/>
            <a:ext cx="8510953" cy="646331"/>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Financial Reports &amp; Requests </a:t>
            </a:r>
            <a:endParaRPr lang="en-US" sz="2800" dirty="0" smtClean="0">
              <a:solidFill>
                <a:srgbClr val="002060"/>
              </a:solidFill>
              <a:latin typeface="Calibri" panose="020F0502020204030204" pitchFamily="34" charset="0"/>
            </a:endParaRPr>
          </a:p>
        </p:txBody>
      </p:sp>
      <p:sp>
        <p:nvSpPr>
          <p:cNvPr id="4" name="TextBox 3"/>
          <p:cNvSpPr txBox="1"/>
          <p:nvPr/>
        </p:nvSpPr>
        <p:spPr>
          <a:xfrm>
            <a:off x="335945" y="838642"/>
            <a:ext cx="8301161" cy="3600986"/>
          </a:xfrm>
          <a:prstGeom prst="rect">
            <a:avLst/>
          </a:prstGeom>
          <a:noFill/>
        </p:spPr>
        <p:txBody>
          <a:bodyPr wrap="square" numCol="1" rtlCol="0">
            <a:spAutoFit/>
          </a:bodyPr>
          <a:lstStyle/>
          <a:p>
            <a:pPr marL="285750" lvl="1" indent="-285750">
              <a:buFont typeface="Arial" panose="020B0604020202020204" pitchFamily="34" charset="0"/>
              <a:buChar char="•"/>
            </a:pPr>
            <a:r>
              <a:rPr lang="en-US" sz="1800" dirty="0" smtClean="0">
                <a:latin typeface="Calibri" panose="020F0502020204030204" pitchFamily="34" charset="0"/>
              </a:rPr>
              <a:t>General Ledger Report – Weekly report that provides all the transactions that were recorded to each account in detail</a:t>
            </a:r>
            <a:endParaRPr lang="en-US" sz="1800" dirty="0">
              <a:latin typeface="Calibri" panose="020F0502020204030204" pitchFamily="34" charset="0"/>
            </a:endParaRPr>
          </a:p>
          <a:p>
            <a:pPr marL="285750" lvl="1" indent="-285750">
              <a:spcBef>
                <a:spcPts val="1200"/>
              </a:spcBef>
              <a:buFont typeface="Arial" panose="020B0604020202020204" pitchFamily="34" charset="0"/>
              <a:buChar char="•"/>
            </a:pPr>
            <a:r>
              <a:rPr lang="en-US" sz="1800" dirty="0" smtClean="0">
                <a:latin typeface="Calibri" panose="020F0502020204030204" pitchFamily="34" charset="0"/>
              </a:rPr>
              <a:t>Combined Balance &amp; Income Statement</a:t>
            </a:r>
          </a:p>
          <a:p>
            <a:pPr marL="628650" lvl="2" indent="-285750">
              <a:buFont typeface="Arial" panose="020B0604020202020204" pitchFamily="34" charset="0"/>
              <a:buChar char="•"/>
            </a:pPr>
            <a:r>
              <a:rPr lang="en-US" sz="1800" dirty="0" smtClean="0">
                <a:latin typeface="Calibri" panose="020F0502020204030204" pitchFamily="34" charset="0"/>
              </a:rPr>
              <a:t>Balance Sheet (BS) – Provides a snapshot of financial position of Assets and Liabilities </a:t>
            </a:r>
          </a:p>
          <a:p>
            <a:pPr marL="628650" lvl="2" indent="-285750">
              <a:buFont typeface="Arial" panose="020B0604020202020204" pitchFamily="34" charset="0"/>
              <a:buChar char="•"/>
            </a:pPr>
            <a:r>
              <a:rPr lang="en-US" sz="1800" dirty="0" smtClean="0">
                <a:latin typeface="Calibri" panose="020F0502020204030204" pitchFamily="34" charset="0"/>
              </a:rPr>
              <a:t>Income Statement (IS) – Provides a snapshot of Revenues and Expense YTD</a:t>
            </a:r>
          </a:p>
          <a:p>
            <a:pPr marL="285750" lvl="1" indent="-285750">
              <a:spcBef>
                <a:spcPts val="1200"/>
              </a:spcBef>
              <a:buFont typeface="Arial" panose="020B0604020202020204" pitchFamily="34" charset="0"/>
              <a:buChar char="•"/>
            </a:pPr>
            <a:r>
              <a:rPr lang="en-US" sz="1800" dirty="0" smtClean="0">
                <a:latin typeface="Calibri" panose="020F0502020204030204" pitchFamily="34" charset="0"/>
              </a:rPr>
              <a:t>Financial </a:t>
            </a:r>
            <a:r>
              <a:rPr lang="en-US" sz="1800" dirty="0" smtClean="0">
                <a:latin typeface="Calibri" panose="020F0502020204030204" pitchFamily="34" charset="0"/>
              </a:rPr>
              <a:t>Information Request – Submission by Treasurer</a:t>
            </a:r>
            <a:r>
              <a:rPr lang="en-US" sz="1800" dirty="0">
                <a:latin typeface="Calibri" panose="020F0502020204030204" pitchFamily="34" charset="0"/>
              </a:rPr>
              <a:t>, President or Advisor of the organization via their UNC email</a:t>
            </a:r>
            <a:r>
              <a:rPr lang="en-US" sz="1800" dirty="0" smtClean="0">
                <a:latin typeface="Calibri" panose="020F0502020204030204" pitchFamily="34" charset="0"/>
              </a:rPr>
              <a:t>. (examples: listserv updates, transaction inquiries, copies of financial statements or reports</a:t>
            </a:r>
            <a:r>
              <a:rPr lang="en-US" sz="1800" dirty="0" smtClean="0">
                <a:latin typeface="Calibri" panose="020F0502020204030204" pitchFamily="34" charset="0"/>
              </a:rPr>
              <a:t>)</a:t>
            </a:r>
          </a:p>
          <a:p>
            <a:pPr lvl="1" indent="-342900">
              <a:spcBef>
                <a:spcPts val="1200"/>
              </a:spcBef>
              <a:buFont typeface="Arial" panose="020B0604020202020204" pitchFamily="34" charset="0"/>
              <a:buChar char="•"/>
            </a:pPr>
            <a:r>
              <a:rPr lang="en-US" sz="1800" dirty="0" smtClean="0"/>
              <a:t>A request must be submitted to be added to the listserv to receive reports &amp; updates.</a:t>
            </a:r>
            <a:endParaRPr lang="en-US" sz="1800" dirty="0" smtClean="0"/>
          </a:p>
        </p:txBody>
      </p:sp>
    </p:spTree>
    <p:extLst>
      <p:ext uri="{BB962C8B-B14F-4D97-AF65-F5344CB8AC3E}">
        <p14:creationId xmlns:p14="http://schemas.microsoft.com/office/powerpoint/2010/main" val="3731765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55643" y="108748"/>
            <a:ext cx="8243248" cy="769441"/>
          </a:xfrm>
          <a:prstGeom prst="rect">
            <a:avLst/>
          </a:prstGeom>
          <a:noFill/>
        </p:spPr>
        <p:txBody>
          <a:bodyPr wrap="square" rtlCol="0">
            <a:spAutoFit/>
          </a:bodyPr>
          <a:lstStyle/>
          <a:p>
            <a:pPr algn="ctr"/>
            <a:r>
              <a:rPr lang="en-US" sz="4400" dirty="0" smtClean="0">
                <a:solidFill>
                  <a:srgbClr val="002060"/>
                </a:solidFill>
                <a:latin typeface="Calibri" panose="020F0502020204030204" pitchFamily="34" charset="0"/>
              </a:rPr>
              <a:t>Fees</a:t>
            </a:r>
          </a:p>
        </p:txBody>
      </p:sp>
      <p:sp>
        <p:nvSpPr>
          <p:cNvPr id="4" name="TextBox 3"/>
          <p:cNvSpPr txBox="1"/>
          <p:nvPr/>
        </p:nvSpPr>
        <p:spPr>
          <a:xfrm>
            <a:off x="450376" y="734468"/>
            <a:ext cx="8243248" cy="3693319"/>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latin typeface="Calibri" panose="020F0502020204030204" pitchFamily="34" charset="0"/>
              </a:rPr>
              <a:t>SAFO’s fee structure is reviewed </a:t>
            </a:r>
            <a:r>
              <a:rPr lang="en-US" sz="1800" dirty="0">
                <a:latin typeface="Calibri" panose="020F0502020204030204" pitchFamily="34" charset="0"/>
              </a:rPr>
              <a:t>and set by the Student Fee Audit Committee, an independent agency of Student </a:t>
            </a:r>
            <a:r>
              <a:rPr lang="en-US" sz="1800" dirty="0" smtClean="0">
                <a:latin typeface="Calibri" panose="020F0502020204030204" pitchFamily="34" charset="0"/>
              </a:rPr>
              <a:t>Government</a:t>
            </a:r>
          </a:p>
          <a:p>
            <a:endParaRPr lang="en-US" sz="1800" dirty="0" smtClean="0">
              <a:latin typeface="Calibri" panose="020F0502020204030204" pitchFamily="34" charset="0"/>
            </a:endParaRPr>
          </a:p>
          <a:p>
            <a:pPr marL="285750" indent="-285750">
              <a:buFont typeface="Arial" panose="020B0604020202020204" pitchFamily="34" charset="0"/>
              <a:buChar char="•"/>
            </a:pPr>
            <a:r>
              <a:rPr lang="en-US" sz="1800" dirty="0" smtClean="0">
                <a:latin typeface="Calibri" panose="020F0502020204030204" pitchFamily="34" charset="0"/>
              </a:rPr>
              <a:t>No fee to set up/establish a SAFO account</a:t>
            </a:r>
          </a:p>
          <a:p>
            <a:endParaRPr lang="en-US" sz="1800" dirty="0" smtClean="0">
              <a:latin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rPr>
              <a:t>What counts as a transaction?</a:t>
            </a:r>
          </a:p>
          <a:p>
            <a:pPr marL="742950" lvl="1" indent="-285750">
              <a:buFont typeface="Arial" panose="020B0604020202020204" pitchFamily="34" charset="0"/>
              <a:buChar char="•"/>
            </a:pPr>
            <a:r>
              <a:rPr lang="en-US" sz="1800" dirty="0">
                <a:latin typeface="Calibri" panose="020F0502020204030204" pitchFamily="34" charset="0"/>
              </a:rPr>
              <a:t>Checks, deposits, </a:t>
            </a:r>
            <a:r>
              <a:rPr lang="en-US" sz="1800" dirty="0" smtClean="0">
                <a:latin typeface="Calibri" panose="020F0502020204030204" pitchFamily="34" charset="0"/>
              </a:rPr>
              <a:t>transfers </a:t>
            </a:r>
          </a:p>
          <a:p>
            <a:pPr marL="742950" lvl="1" indent="-285750">
              <a:buFont typeface="Arial" panose="020B0604020202020204" pitchFamily="34" charset="0"/>
              <a:buChar char="•"/>
            </a:pPr>
            <a:r>
              <a:rPr lang="en-US" sz="1800" dirty="0" smtClean="0">
                <a:latin typeface="Calibri" panose="020F0502020204030204" pitchFamily="34" charset="0"/>
              </a:rPr>
              <a:t>Stop payment, PayPal (1x per month)</a:t>
            </a:r>
            <a:endParaRPr lang="en-US" sz="1800" dirty="0">
              <a:latin typeface="Calibri" panose="020F0502020204030204" pitchFamily="34" charset="0"/>
            </a:endParaRPr>
          </a:p>
          <a:p>
            <a:pPr marL="742950" lvl="1" indent="-285750">
              <a:buFont typeface="Arial" panose="020B0604020202020204" pitchFamily="34" charset="0"/>
              <a:buChar char="•"/>
            </a:pPr>
            <a:r>
              <a:rPr lang="en-US" sz="1800" dirty="0">
                <a:latin typeface="Calibri" panose="020F0502020204030204" pitchFamily="34" charset="0"/>
              </a:rPr>
              <a:t>Appropriations, </a:t>
            </a:r>
            <a:r>
              <a:rPr lang="en-US" sz="1800" dirty="0" smtClean="0">
                <a:latin typeface="Calibri" panose="020F0502020204030204" pitchFamily="34" charset="0"/>
              </a:rPr>
              <a:t>reversions</a:t>
            </a:r>
          </a:p>
          <a:p>
            <a:pPr marL="742950" lvl="1" indent="-285750">
              <a:buFont typeface="Arial" panose="020B0604020202020204" pitchFamily="34" charset="0"/>
              <a:buChar char="•"/>
            </a:pPr>
            <a:r>
              <a:rPr lang="en-US" sz="1800" dirty="0" smtClean="0">
                <a:latin typeface="Calibri" panose="020F0502020204030204" pitchFamily="34" charset="0"/>
              </a:rPr>
              <a:t>Correction due to errors by the client</a:t>
            </a:r>
          </a:p>
          <a:p>
            <a:pPr lvl="1"/>
            <a:endParaRPr lang="en-US" sz="1800" dirty="0" smtClean="0">
              <a:latin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rPr>
              <a:t>Charged directly to an organization's account on a monthly basis, based on the actual number of </a:t>
            </a:r>
            <a:r>
              <a:rPr lang="en-US" sz="1800" dirty="0" smtClean="0">
                <a:latin typeface="Calibri" panose="020F0502020204030204" pitchFamily="34" charset="0"/>
              </a:rPr>
              <a:t>transactions</a:t>
            </a:r>
          </a:p>
        </p:txBody>
      </p:sp>
    </p:spTree>
    <p:extLst>
      <p:ext uri="{BB962C8B-B14F-4D97-AF65-F5344CB8AC3E}">
        <p14:creationId xmlns:p14="http://schemas.microsoft.com/office/powerpoint/2010/main" val="1954113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50376" y="0"/>
            <a:ext cx="8243248" cy="646331"/>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Fee Structure</a:t>
            </a:r>
          </a:p>
        </p:txBody>
      </p:sp>
      <p:sp>
        <p:nvSpPr>
          <p:cNvPr id="4" name="TextBox 3"/>
          <p:cNvSpPr txBox="1"/>
          <p:nvPr/>
        </p:nvSpPr>
        <p:spPr>
          <a:xfrm>
            <a:off x="365709" y="594285"/>
            <a:ext cx="8243248" cy="395492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rPr>
              <a:t>For the </a:t>
            </a:r>
            <a:r>
              <a:rPr lang="en-US" sz="2000" dirty="0" smtClean="0">
                <a:latin typeface="Calibri" panose="020F0502020204030204" pitchFamily="34" charset="0"/>
              </a:rPr>
              <a:t>2016-17 </a:t>
            </a:r>
            <a:r>
              <a:rPr lang="en-US" sz="2000" dirty="0">
                <a:latin typeface="Calibri" panose="020F0502020204030204" pitchFamily="34" charset="0"/>
              </a:rPr>
              <a:t>fiscal year the </a:t>
            </a:r>
            <a:r>
              <a:rPr lang="en-US" sz="2000" dirty="0" smtClean="0">
                <a:latin typeface="Calibri" panose="020F0502020204030204" pitchFamily="34" charset="0"/>
              </a:rPr>
              <a:t>transaction fees </a:t>
            </a:r>
            <a:r>
              <a:rPr lang="en-US" sz="2000" dirty="0">
                <a:latin typeface="Calibri" panose="020F0502020204030204" pitchFamily="34" charset="0"/>
              </a:rPr>
              <a:t>are calculated </a:t>
            </a:r>
            <a:r>
              <a:rPr lang="en-US" sz="2000" dirty="0" smtClean="0">
                <a:latin typeface="Calibri" panose="020F0502020204030204" pitchFamily="34" charset="0"/>
              </a:rPr>
              <a:t>on a cumulative basis:</a:t>
            </a:r>
            <a:endParaRPr lang="en-US" sz="2000" dirty="0">
              <a:latin typeface="Calibri" panose="020F0502020204030204" pitchFamily="34" charset="0"/>
            </a:endParaRPr>
          </a:p>
          <a:p>
            <a:pPr marL="742950" lvl="1" indent="-285750">
              <a:spcBef>
                <a:spcPts val="600"/>
              </a:spcBef>
              <a:buFont typeface="Arial" panose="020B0604020202020204" pitchFamily="34" charset="0"/>
              <a:buChar char="•"/>
            </a:pPr>
            <a:r>
              <a:rPr lang="en-US" sz="1800" dirty="0">
                <a:latin typeface="Calibri" panose="020F0502020204030204" pitchFamily="34" charset="0"/>
              </a:rPr>
              <a:t>1-3 transactions per year = $28 annual fee</a:t>
            </a:r>
          </a:p>
          <a:p>
            <a:pPr marL="742950" lvl="1" indent="-285750">
              <a:buFont typeface="Arial" panose="020B0604020202020204" pitchFamily="34" charset="0"/>
              <a:buChar char="•"/>
            </a:pPr>
            <a:r>
              <a:rPr lang="en-US" sz="1800" dirty="0">
                <a:latin typeface="Calibri" panose="020F0502020204030204" pitchFamily="34" charset="0"/>
              </a:rPr>
              <a:t>4-10 transactions per year </a:t>
            </a:r>
            <a:r>
              <a:rPr lang="en-US" sz="1800" dirty="0" smtClean="0">
                <a:latin typeface="Calibri" panose="020F0502020204030204" pitchFamily="34" charset="0"/>
              </a:rPr>
              <a:t>= $</a:t>
            </a:r>
            <a:r>
              <a:rPr lang="en-US" sz="1800" dirty="0">
                <a:latin typeface="Calibri" panose="020F0502020204030204" pitchFamily="34" charset="0"/>
              </a:rPr>
              <a:t>95 annual fee</a:t>
            </a:r>
          </a:p>
          <a:p>
            <a:pPr marL="742950" lvl="1" indent="-285750">
              <a:buFont typeface="Arial" panose="020B0604020202020204" pitchFamily="34" charset="0"/>
              <a:buChar char="•"/>
            </a:pPr>
            <a:r>
              <a:rPr lang="en-US" sz="1800" dirty="0">
                <a:latin typeface="Calibri" panose="020F0502020204030204" pitchFamily="34" charset="0"/>
              </a:rPr>
              <a:t>11-25 transactions per year = $145 annual fee</a:t>
            </a:r>
          </a:p>
          <a:p>
            <a:pPr marL="742950" lvl="1" indent="-285750">
              <a:buFont typeface="Arial" panose="020B0604020202020204" pitchFamily="34" charset="0"/>
              <a:buChar char="•"/>
            </a:pPr>
            <a:r>
              <a:rPr lang="en-US" sz="1800" dirty="0">
                <a:latin typeface="Calibri" panose="020F0502020204030204" pitchFamily="34" charset="0"/>
              </a:rPr>
              <a:t>26-50 transactions per year = $245 annual fee</a:t>
            </a:r>
          </a:p>
          <a:p>
            <a:pPr marL="742950" lvl="1" indent="-285750">
              <a:buFont typeface="Arial" panose="020B0604020202020204" pitchFamily="34" charset="0"/>
              <a:buChar char="•"/>
            </a:pPr>
            <a:r>
              <a:rPr lang="en-US" sz="1800" dirty="0">
                <a:latin typeface="Calibri" panose="020F0502020204030204" pitchFamily="34" charset="0"/>
              </a:rPr>
              <a:t>51-100 transactions per year = $290 annual fee</a:t>
            </a:r>
          </a:p>
          <a:p>
            <a:pPr marL="742950" lvl="1" indent="-285750">
              <a:buFont typeface="Arial" panose="020B0604020202020204" pitchFamily="34" charset="0"/>
              <a:buChar char="•"/>
            </a:pPr>
            <a:r>
              <a:rPr lang="en-US" sz="1800" dirty="0">
                <a:latin typeface="Calibri" panose="020F0502020204030204" pitchFamily="34" charset="0"/>
              </a:rPr>
              <a:t>101-250 transactions per year = $390 annual fee</a:t>
            </a:r>
          </a:p>
          <a:p>
            <a:pPr marL="742950" lvl="1" indent="-285750">
              <a:buFont typeface="Arial" panose="020B0604020202020204" pitchFamily="34" charset="0"/>
              <a:buChar char="•"/>
            </a:pPr>
            <a:r>
              <a:rPr lang="en-US" sz="1800" dirty="0">
                <a:latin typeface="Calibri" panose="020F0502020204030204" pitchFamily="34" charset="0"/>
              </a:rPr>
              <a:t>251+ transactions per year = $555 annual fee</a:t>
            </a:r>
          </a:p>
          <a:p>
            <a:pPr marL="285750" indent="-285750">
              <a:buFont typeface="Arial" panose="020B0604020202020204" pitchFamily="34" charset="0"/>
              <a:buChar char="•"/>
            </a:pPr>
            <a:endParaRPr lang="en-US" sz="2000" dirty="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Wire </a:t>
            </a:r>
            <a:r>
              <a:rPr lang="en-US" sz="2000" dirty="0">
                <a:latin typeface="Calibri" panose="020F0502020204030204" pitchFamily="34" charset="0"/>
              </a:rPr>
              <a:t>Transfer Fee $50</a:t>
            </a:r>
          </a:p>
          <a:p>
            <a:pPr marL="285750" indent="-285750">
              <a:buFont typeface="Arial" panose="020B0604020202020204" pitchFamily="34" charset="0"/>
              <a:buChar char="•"/>
            </a:pPr>
            <a:r>
              <a:rPr lang="en-US" sz="2000" dirty="0" smtClean="0">
                <a:latin typeface="Calibri" panose="020F0502020204030204" pitchFamily="34" charset="0"/>
              </a:rPr>
              <a:t>Stop </a:t>
            </a:r>
            <a:r>
              <a:rPr lang="en-US" sz="2000" dirty="0">
                <a:latin typeface="Calibri" panose="020F0502020204030204" pitchFamily="34" charset="0"/>
              </a:rPr>
              <a:t>Payment Fee $30</a:t>
            </a:r>
          </a:p>
          <a:p>
            <a:pPr marL="285750" indent="-285750">
              <a:buFont typeface="Arial" panose="020B0604020202020204" pitchFamily="34" charset="0"/>
              <a:buChar char="•"/>
            </a:pPr>
            <a:r>
              <a:rPr lang="en-US" sz="2000" dirty="0" smtClean="0">
                <a:latin typeface="Calibri" panose="020F0502020204030204" pitchFamily="34" charset="0"/>
              </a:rPr>
              <a:t>Setting </a:t>
            </a:r>
            <a:r>
              <a:rPr lang="en-US" sz="2000" dirty="0">
                <a:latin typeface="Calibri" panose="020F0502020204030204" pitchFamily="34" charset="0"/>
              </a:rPr>
              <a:t>up/Maintaining a PayPal Account $</a:t>
            </a:r>
            <a:r>
              <a:rPr lang="en-US" sz="2000" dirty="0" smtClean="0">
                <a:latin typeface="Calibri" panose="020F0502020204030204" pitchFamily="34" charset="0"/>
              </a:rPr>
              <a:t>30</a:t>
            </a:r>
            <a:endParaRPr lang="en-US" sz="2000" dirty="0">
              <a:latin typeface="Calibri" panose="020F0502020204030204" pitchFamily="34" charset="0"/>
            </a:endParaRPr>
          </a:p>
        </p:txBody>
      </p:sp>
    </p:spTree>
    <p:extLst>
      <p:ext uri="{BB962C8B-B14F-4D97-AF65-F5344CB8AC3E}">
        <p14:creationId xmlns:p14="http://schemas.microsoft.com/office/powerpoint/2010/main" val="3031385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90194" y="138593"/>
            <a:ext cx="8135191" cy="646331"/>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General Information</a:t>
            </a:r>
            <a:endParaRPr lang="en-US" sz="3600" dirty="0">
              <a:solidFill>
                <a:srgbClr val="000000"/>
              </a:solidFill>
              <a:latin typeface="Calibri" panose="020F0502020204030204" pitchFamily="34" charset="0"/>
              <a:cs typeface="Times New Roman" panose="02020603050405020304" pitchFamily="18" charset="0"/>
            </a:endParaRPr>
          </a:p>
        </p:txBody>
      </p:sp>
      <p:sp>
        <p:nvSpPr>
          <p:cNvPr id="4" name="TextBox 3"/>
          <p:cNvSpPr txBox="1"/>
          <p:nvPr/>
        </p:nvSpPr>
        <p:spPr>
          <a:xfrm>
            <a:off x="155122" y="765049"/>
            <a:ext cx="8805333" cy="3585597"/>
          </a:xfrm>
          <a:prstGeom prst="rect">
            <a:avLst/>
          </a:prstGeom>
          <a:noFill/>
        </p:spPr>
        <p:txBody>
          <a:bodyPr wrap="square" rtlCol="0">
            <a:spAutoFit/>
          </a:bodyPr>
          <a:lstStyle/>
          <a:p>
            <a:r>
              <a:rPr lang="en-US" sz="2000" dirty="0" smtClean="0">
                <a:solidFill>
                  <a:srgbClr val="000000"/>
                </a:solidFill>
                <a:latin typeface="Calibri" panose="020F0502020204030204" pitchFamily="34" charset="0"/>
              </a:rPr>
              <a:t>SAFO Staff</a:t>
            </a:r>
            <a:r>
              <a:rPr lang="en-US" sz="2000" dirty="0">
                <a:solidFill>
                  <a:srgbClr val="000000"/>
                </a:solidFill>
                <a:latin typeface="Calibri" panose="020F0502020204030204" pitchFamily="34" charset="0"/>
              </a:rPr>
              <a:t>: </a:t>
            </a:r>
          </a:p>
          <a:p>
            <a:pPr marL="342900" indent="-342900">
              <a:buFont typeface="Arial"/>
              <a:buChar char="•"/>
            </a:pPr>
            <a:r>
              <a:rPr lang="en-US" sz="1800" dirty="0" smtClean="0">
                <a:solidFill>
                  <a:srgbClr val="000000"/>
                </a:solidFill>
                <a:latin typeface="Calibri" panose="020F0502020204030204" pitchFamily="34" charset="0"/>
              </a:rPr>
              <a:t>Business &amp; Finance Director that oversees </a:t>
            </a:r>
            <a:r>
              <a:rPr lang="en-US" sz="1800" dirty="0">
                <a:solidFill>
                  <a:srgbClr val="000000"/>
                </a:solidFill>
                <a:latin typeface="Calibri" panose="020F0502020204030204" pitchFamily="34" charset="0"/>
              </a:rPr>
              <a:t>SAFO</a:t>
            </a:r>
          </a:p>
          <a:p>
            <a:pPr marL="342900" indent="-342900">
              <a:buFont typeface="Arial"/>
              <a:buChar char="•"/>
            </a:pPr>
            <a:r>
              <a:rPr lang="en-US" sz="1800" dirty="0" smtClean="0">
                <a:solidFill>
                  <a:srgbClr val="000000"/>
                </a:solidFill>
                <a:latin typeface="Calibri" panose="020F0502020204030204" pitchFamily="34" charset="0"/>
              </a:rPr>
              <a:t>Account Manager			</a:t>
            </a:r>
          </a:p>
          <a:p>
            <a:pPr marL="342900" indent="-342900">
              <a:buFont typeface="Arial"/>
              <a:buChar char="•"/>
            </a:pPr>
            <a:r>
              <a:rPr lang="en-US" sz="1800" dirty="0" smtClean="0">
                <a:solidFill>
                  <a:srgbClr val="000000"/>
                </a:solidFill>
                <a:latin typeface="Calibri" panose="020F0502020204030204" pitchFamily="34" charset="0"/>
              </a:rPr>
              <a:t>Accounts Payable Manager</a:t>
            </a:r>
          </a:p>
          <a:p>
            <a:pPr marL="342900" indent="-342900">
              <a:buFont typeface="Arial"/>
              <a:buChar char="•"/>
            </a:pPr>
            <a:r>
              <a:rPr lang="en-US" sz="1800" dirty="0" smtClean="0">
                <a:solidFill>
                  <a:srgbClr val="000000"/>
                </a:solidFill>
                <a:latin typeface="Calibri" panose="020F0502020204030204" pitchFamily="34" charset="0"/>
              </a:rPr>
              <a:t>Cash/Payroll Manager</a:t>
            </a:r>
            <a:endParaRPr lang="en-US" sz="1800" dirty="0">
              <a:solidFill>
                <a:srgbClr val="000000"/>
              </a:solidFill>
              <a:latin typeface="Calibri" panose="020F0502020204030204" pitchFamily="34" charset="0"/>
            </a:endParaRPr>
          </a:p>
          <a:p>
            <a:pPr marL="342900" indent="-342900">
              <a:buFont typeface="Arial"/>
              <a:buChar char="•"/>
            </a:pPr>
            <a:r>
              <a:rPr lang="en-US" sz="1800" dirty="0" smtClean="0">
                <a:solidFill>
                  <a:srgbClr val="000000"/>
                </a:solidFill>
                <a:latin typeface="Calibri" panose="020F0502020204030204" pitchFamily="34" charset="0"/>
              </a:rPr>
              <a:t>Office Manager</a:t>
            </a:r>
          </a:p>
          <a:p>
            <a:pPr marL="342900" indent="-342900">
              <a:buFont typeface="Arial"/>
              <a:buChar char="•"/>
            </a:pPr>
            <a:r>
              <a:rPr lang="en-US" sz="1800" dirty="0" smtClean="0">
                <a:solidFill>
                  <a:srgbClr val="000000"/>
                </a:solidFill>
                <a:latin typeface="Calibri" panose="020F0502020204030204" pitchFamily="34" charset="0"/>
              </a:rPr>
              <a:t>Student Office Assistants</a:t>
            </a:r>
            <a:endParaRPr lang="en-US" sz="1800" dirty="0">
              <a:solidFill>
                <a:srgbClr val="000000"/>
              </a:solidFill>
              <a:latin typeface="Calibri" panose="020F0502020204030204" pitchFamily="34" charset="0"/>
            </a:endParaRPr>
          </a:p>
          <a:p>
            <a:endParaRPr lang="en-US" sz="11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cs typeface="Times New Roman" panose="02020603050405020304" pitchFamily="18" charset="0"/>
              </a:rPr>
              <a:t>Office Hours: </a:t>
            </a:r>
            <a:r>
              <a:rPr lang="en-US" sz="2000" dirty="0" smtClean="0">
                <a:solidFill>
                  <a:srgbClr val="000000"/>
                </a:solidFill>
                <a:latin typeface="Calibri" panose="020F0502020204030204" pitchFamily="34" charset="0"/>
                <a:cs typeface="Times New Roman" panose="02020603050405020304" pitchFamily="18" charset="0"/>
              </a:rPr>
              <a:t>Mon – Fri 8:00 am – 5:00 pm</a:t>
            </a:r>
          </a:p>
          <a:p>
            <a:pPr marL="342900" indent="-342900">
              <a:buFont typeface="Arial"/>
              <a:buChar char="•"/>
            </a:pPr>
            <a:r>
              <a:rPr lang="en-US" sz="1800" dirty="0" smtClean="0">
                <a:solidFill>
                  <a:srgbClr val="000000"/>
                </a:solidFill>
                <a:latin typeface="Calibri" panose="020F0502020204030204" pitchFamily="34" charset="0"/>
                <a:cs typeface="Times New Roman" panose="02020603050405020304" pitchFamily="18" charset="0"/>
              </a:rPr>
              <a:t>Closed on University Holidays</a:t>
            </a:r>
          </a:p>
          <a:p>
            <a:pPr marL="342900" indent="-342900">
              <a:buFont typeface="Arial"/>
              <a:buChar char="•"/>
            </a:pPr>
            <a:r>
              <a:rPr lang="en-US" sz="1800" dirty="0" smtClean="0">
                <a:solidFill>
                  <a:srgbClr val="000000"/>
                </a:solidFill>
                <a:latin typeface="Calibri" panose="020F0502020204030204" pitchFamily="34" charset="0"/>
                <a:cs typeface="Times New Roman" panose="02020603050405020304" pitchFamily="18" charset="0"/>
              </a:rPr>
              <a:t>Additional closures posted </a:t>
            </a:r>
            <a:r>
              <a:rPr lang="en-US" sz="1800" dirty="0" smtClean="0">
                <a:solidFill>
                  <a:srgbClr val="000000"/>
                </a:solidFill>
                <a:latin typeface="Calibri" panose="020F0502020204030204" pitchFamily="34" charset="0"/>
                <a:cs typeface="Times New Roman" panose="02020603050405020304" pitchFamily="18" charset="0"/>
              </a:rPr>
              <a:t>regularly on </a:t>
            </a:r>
            <a:r>
              <a:rPr lang="en-US" sz="1800" dirty="0" smtClean="0">
                <a:solidFill>
                  <a:srgbClr val="000000"/>
                </a:solidFill>
                <a:latin typeface="Calibri" panose="020F0502020204030204" pitchFamily="34" charset="0"/>
                <a:cs typeface="Times New Roman" panose="02020603050405020304" pitchFamily="18" charset="0"/>
              </a:rPr>
              <a:t>website</a:t>
            </a:r>
            <a:endParaRPr lang="en-US" sz="1800" dirty="0">
              <a:solidFill>
                <a:srgbClr val="000000"/>
              </a:solidFill>
              <a:latin typeface="Calibri" panose="020F0502020204030204" pitchFamily="34" charset="0"/>
              <a:cs typeface="Times New Roman" panose="02020603050405020304" pitchFamily="18" charset="0"/>
            </a:endParaRPr>
          </a:p>
          <a:p>
            <a:endParaRPr lang="en-US" sz="1600" dirty="0">
              <a:solidFill>
                <a:srgbClr val="000000"/>
              </a:solidFill>
              <a:latin typeface="Calibri" panose="020F0502020204030204" pitchFamily="34" charset="0"/>
              <a:cs typeface="Times New Roman" panose="02020603050405020304" pitchFamily="18" charset="0"/>
            </a:endParaRPr>
          </a:p>
          <a:p>
            <a:r>
              <a:rPr lang="en-US" sz="1400" dirty="0" smtClean="0">
                <a:solidFill>
                  <a:srgbClr val="000000"/>
                </a:solidFill>
                <a:latin typeface="Calibri" panose="020F0502020204030204" pitchFamily="34" charset="0"/>
                <a:cs typeface="Times New Roman" panose="02020603050405020304" pitchFamily="18" charset="0"/>
              </a:rPr>
              <a:t>Email: </a:t>
            </a:r>
            <a:r>
              <a:rPr lang="en-US" sz="1600" dirty="0" smtClean="0">
                <a:solidFill>
                  <a:srgbClr val="000000"/>
                </a:solidFill>
                <a:latin typeface="Calibri" panose="020F0502020204030204" pitchFamily="34" charset="0"/>
                <a:cs typeface="Times New Roman" panose="02020603050405020304" pitchFamily="18" charset="0"/>
              </a:rPr>
              <a:t>safo@unc.edu * </a:t>
            </a:r>
            <a:r>
              <a:rPr lang="en-US" sz="1400" dirty="0" smtClean="0">
                <a:solidFill>
                  <a:srgbClr val="000000"/>
                </a:solidFill>
                <a:latin typeface="Calibri" panose="020F0502020204030204" pitchFamily="34" charset="0"/>
                <a:cs typeface="Times New Roman" panose="02020603050405020304" pitchFamily="18" charset="0"/>
              </a:rPr>
              <a:t>Website: </a:t>
            </a:r>
            <a:r>
              <a:rPr lang="en-US" sz="1600" dirty="0" smtClean="0">
                <a:solidFill>
                  <a:srgbClr val="000000"/>
                </a:solidFill>
                <a:latin typeface="Calibri" panose="020F0502020204030204" pitchFamily="34" charset="0"/>
                <a:cs typeface="Times New Roman" panose="02020603050405020304" pitchFamily="18" charset="0"/>
              </a:rPr>
              <a:t>carolinaunion.unc.edu/safo * </a:t>
            </a:r>
            <a:r>
              <a:rPr lang="en-US" sz="1400" dirty="0" smtClean="0">
                <a:solidFill>
                  <a:srgbClr val="000000"/>
                </a:solidFill>
                <a:latin typeface="Calibri" panose="020F0502020204030204" pitchFamily="34" charset="0"/>
                <a:cs typeface="Times New Roman" panose="02020603050405020304" pitchFamily="18" charset="0"/>
              </a:rPr>
              <a:t>Phone</a:t>
            </a:r>
            <a:r>
              <a:rPr lang="en-US" sz="1400" dirty="0">
                <a:solidFill>
                  <a:srgbClr val="000000"/>
                </a:solidFill>
                <a:latin typeface="Calibri" panose="020F0502020204030204" pitchFamily="34" charset="0"/>
                <a:cs typeface="Times New Roman" panose="02020603050405020304" pitchFamily="18" charset="0"/>
              </a:rPr>
              <a:t>: </a:t>
            </a:r>
            <a:r>
              <a:rPr lang="en-US" sz="1600" dirty="0">
                <a:solidFill>
                  <a:srgbClr val="000000"/>
                </a:solidFill>
                <a:latin typeface="Calibri" panose="020F0502020204030204" pitchFamily="34" charset="0"/>
                <a:cs typeface="Times New Roman" panose="02020603050405020304" pitchFamily="18" charset="0"/>
              </a:rPr>
              <a:t>(919) </a:t>
            </a:r>
            <a:r>
              <a:rPr lang="en-US" sz="1600" dirty="0" smtClean="0">
                <a:solidFill>
                  <a:srgbClr val="000000"/>
                </a:solidFill>
                <a:latin typeface="Calibri" panose="020F0502020204030204" pitchFamily="34" charset="0"/>
                <a:cs typeface="Times New Roman" panose="02020603050405020304" pitchFamily="18" charset="0"/>
              </a:rPr>
              <a:t>962-1159 * </a:t>
            </a:r>
            <a:r>
              <a:rPr lang="en-US" sz="1400" dirty="0" smtClean="0">
                <a:solidFill>
                  <a:srgbClr val="000000"/>
                </a:solidFill>
                <a:latin typeface="Calibri" panose="020F0502020204030204" pitchFamily="34" charset="0"/>
                <a:cs typeface="Times New Roman" panose="02020603050405020304" pitchFamily="18" charset="0"/>
              </a:rPr>
              <a:t>Fax</a:t>
            </a:r>
            <a:r>
              <a:rPr lang="en-US" sz="1400" dirty="0">
                <a:solidFill>
                  <a:srgbClr val="000000"/>
                </a:solidFill>
                <a:latin typeface="Calibri" panose="020F0502020204030204" pitchFamily="34" charset="0"/>
                <a:cs typeface="Times New Roman" panose="02020603050405020304" pitchFamily="18" charset="0"/>
              </a:rPr>
              <a:t>: </a:t>
            </a:r>
            <a:r>
              <a:rPr lang="en-US" sz="1600" dirty="0" smtClean="0">
                <a:solidFill>
                  <a:srgbClr val="000000"/>
                </a:solidFill>
                <a:latin typeface="Calibri" panose="020F0502020204030204" pitchFamily="34" charset="0"/>
                <a:cs typeface="Times New Roman" panose="02020603050405020304" pitchFamily="18" charset="0"/>
              </a:rPr>
              <a:t>(</a:t>
            </a:r>
            <a:r>
              <a:rPr lang="en-US" sz="1600" dirty="0">
                <a:solidFill>
                  <a:srgbClr val="000000"/>
                </a:solidFill>
                <a:latin typeface="Calibri" panose="020F0502020204030204" pitchFamily="34" charset="0"/>
                <a:cs typeface="Times New Roman" panose="02020603050405020304" pitchFamily="18" charset="0"/>
              </a:rPr>
              <a:t>919) 962-7236</a:t>
            </a:r>
            <a:endParaRPr lang="en-US" sz="1600" dirty="0" smtClean="0">
              <a:solidFill>
                <a:srgbClr val="000000"/>
              </a:solidFill>
              <a:latin typeface="Calibri" panose="020F0502020204030204" pitchFamily="34" charset="0"/>
              <a:cs typeface="Times New Roman" panose="02020603050405020304" pitchFamily="18" charset="0"/>
            </a:endParaRPr>
          </a:p>
        </p:txBody>
      </p:sp>
      <p:sp>
        <p:nvSpPr>
          <p:cNvPr id="2" name="TextBox 1"/>
          <p:cNvSpPr txBox="1"/>
          <p:nvPr/>
        </p:nvSpPr>
        <p:spPr>
          <a:xfrm>
            <a:off x="8029277" y="4350646"/>
            <a:ext cx="931178" cy="200055"/>
          </a:xfrm>
          <a:prstGeom prst="rect">
            <a:avLst/>
          </a:prstGeom>
          <a:noFill/>
        </p:spPr>
        <p:txBody>
          <a:bodyPr wrap="square" rtlCol="0">
            <a:spAutoFit/>
          </a:bodyPr>
          <a:lstStyle/>
          <a:p>
            <a:r>
              <a:rPr lang="en-US" sz="700" dirty="0" smtClean="0"/>
              <a:t>Revised 1/11/2017</a:t>
            </a:r>
            <a:endParaRPr lang="en-US" sz="700" dirty="0"/>
          </a:p>
        </p:txBody>
      </p:sp>
    </p:spTree>
    <p:extLst>
      <p:ext uri="{BB962C8B-B14F-4D97-AF65-F5344CB8AC3E}">
        <p14:creationId xmlns:p14="http://schemas.microsoft.com/office/powerpoint/2010/main" val="3543171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615072" y="247656"/>
            <a:ext cx="7359648" cy="769441"/>
          </a:xfrm>
          <a:prstGeom prst="rect">
            <a:avLst/>
          </a:prstGeom>
          <a:noFill/>
        </p:spPr>
        <p:txBody>
          <a:bodyPr wrap="square" rtlCol="0">
            <a:spAutoFit/>
          </a:bodyPr>
          <a:lstStyle/>
          <a:p>
            <a:pPr algn="ctr"/>
            <a:r>
              <a:rPr lang="en-US" sz="4400" dirty="0" smtClean="0">
                <a:solidFill>
                  <a:srgbClr val="002060"/>
                </a:solidFill>
                <a:latin typeface="Calibri" panose="020F0502020204030204" pitchFamily="34" charset="0"/>
              </a:rPr>
              <a:t>Services offered by SAFO</a:t>
            </a:r>
            <a:endParaRPr lang="en-US" sz="4400" dirty="0">
              <a:solidFill>
                <a:srgbClr val="002060"/>
              </a:solidFill>
              <a:latin typeface="Calibri" panose="020F0502020204030204" pitchFamily="34" charset="0"/>
            </a:endParaRPr>
          </a:p>
        </p:txBody>
      </p:sp>
      <p:sp>
        <p:nvSpPr>
          <p:cNvPr id="4" name="TextBox 3"/>
          <p:cNvSpPr txBox="1"/>
          <p:nvPr/>
        </p:nvSpPr>
        <p:spPr>
          <a:xfrm>
            <a:off x="669545" y="924991"/>
            <a:ext cx="8152722" cy="4208844"/>
          </a:xfrm>
          <a:prstGeom prst="rect">
            <a:avLst/>
          </a:prstGeom>
          <a:noFill/>
        </p:spPr>
        <p:txBody>
          <a:bodyPr wrap="square" rtlCol="0">
            <a:spAutoFit/>
          </a:bodyPr>
          <a:lstStyle/>
          <a:p>
            <a:pPr marL="571500" indent="-571500">
              <a:buFont typeface="+mj-lt"/>
              <a:buAutoNum type="arabicPeriod"/>
            </a:pPr>
            <a:r>
              <a:rPr lang="en-US" sz="2000" dirty="0" smtClean="0">
                <a:latin typeface="Calibri" panose="020F0502020204030204" pitchFamily="34" charset="0"/>
              </a:rPr>
              <a:t>Deposit Funds</a:t>
            </a:r>
          </a:p>
          <a:p>
            <a:pPr marL="571500" indent="-571500">
              <a:buFont typeface="+mj-lt"/>
              <a:buAutoNum type="arabicPeriod"/>
            </a:pPr>
            <a:r>
              <a:rPr lang="en-US" sz="2000" dirty="0" smtClean="0">
                <a:latin typeface="Calibri" panose="020F0502020204030204" pitchFamily="34" charset="0"/>
              </a:rPr>
              <a:t>Check Writer</a:t>
            </a:r>
            <a:endParaRPr lang="en-US" sz="2000" dirty="0">
              <a:latin typeface="Calibri" panose="020F0502020204030204" pitchFamily="34" charset="0"/>
            </a:endParaRPr>
          </a:p>
          <a:p>
            <a:pPr marL="571500" indent="-571500">
              <a:buFont typeface="+mj-lt"/>
              <a:buAutoNum type="arabicPeriod"/>
            </a:pPr>
            <a:r>
              <a:rPr lang="en-US" sz="2000" dirty="0" smtClean="0">
                <a:latin typeface="Calibri" panose="020F0502020204030204" pitchFamily="34" charset="0"/>
              </a:rPr>
              <a:t>Intra Office Transfers</a:t>
            </a:r>
          </a:p>
          <a:p>
            <a:pPr marL="571500" indent="-571500">
              <a:buFont typeface="+mj-lt"/>
              <a:buAutoNum type="arabicPeriod"/>
            </a:pPr>
            <a:r>
              <a:rPr lang="en-US" sz="2000" dirty="0" smtClean="0">
                <a:latin typeface="Calibri" panose="020F0502020204030204" pitchFamily="34" charset="0"/>
              </a:rPr>
              <a:t>Financial </a:t>
            </a:r>
            <a:r>
              <a:rPr lang="en-US" sz="2000" dirty="0">
                <a:latin typeface="Calibri" panose="020F0502020204030204" pitchFamily="34" charset="0"/>
              </a:rPr>
              <a:t>Information Requests</a:t>
            </a:r>
          </a:p>
          <a:p>
            <a:pPr marL="571500" indent="-571500">
              <a:buFont typeface="+mj-lt"/>
              <a:buAutoNum type="arabicPeriod"/>
            </a:pPr>
            <a:r>
              <a:rPr lang="en-US" sz="2000" dirty="0" smtClean="0">
                <a:latin typeface="Calibri" panose="020F0502020204030204" pitchFamily="34" charset="0"/>
              </a:rPr>
              <a:t>PayPal Accounts</a:t>
            </a:r>
          </a:p>
          <a:p>
            <a:pPr marL="571500" indent="-571500">
              <a:buFont typeface="+mj-lt"/>
              <a:buAutoNum type="arabicPeriod"/>
            </a:pPr>
            <a:r>
              <a:rPr lang="en-US" sz="2000" dirty="0">
                <a:latin typeface="Calibri" panose="020F0502020204030204" pitchFamily="34" charset="0"/>
              </a:rPr>
              <a:t>Harris Teeter Card</a:t>
            </a:r>
          </a:p>
          <a:p>
            <a:pPr marL="571500" indent="-571500">
              <a:buFont typeface="+mj-lt"/>
              <a:buAutoNum type="arabicPeriod"/>
            </a:pPr>
            <a:r>
              <a:rPr lang="en-US" sz="2000" dirty="0">
                <a:latin typeface="Calibri" panose="020F0502020204030204" pitchFamily="34" charset="0"/>
              </a:rPr>
              <a:t>Cash Box Rental</a:t>
            </a:r>
          </a:p>
          <a:p>
            <a:pPr marL="571500" indent="-571500">
              <a:buFont typeface="+mj-lt"/>
              <a:buAutoNum type="arabicPeriod"/>
            </a:pPr>
            <a:r>
              <a:rPr lang="en-US" sz="2000" dirty="0" smtClean="0">
                <a:latin typeface="Calibri" panose="020F0502020204030204" pitchFamily="34" charset="0"/>
              </a:rPr>
              <a:t>Direct Deposit</a:t>
            </a:r>
          </a:p>
          <a:p>
            <a:pPr marL="571500" indent="-571500">
              <a:buFont typeface="+mj-lt"/>
              <a:buAutoNum type="arabicPeriod"/>
            </a:pPr>
            <a:r>
              <a:rPr lang="en-US" sz="2000" dirty="0" smtClean="0">
                <a:latin typeface="Calibri" panose="020F0502020204030204" pitchFamily="34" charset="0"/>
              </a:rPr>
              <a:t>Wire Transfers</a:t>
            </a:r>
          </a:p>
          <a:p>
            <a:endParaRPr lang="en-US" sz="1200" dirty="0">
              <a:latin typeface="Calibri" panose="020F0502020204030204" pitchFamily="34" charset="0"/>
            </a:endParaRPr>
          </a:p>
          <a:p>
            <a:r>
              <a:rPr lang="en-US" sz="1800" dirty="0" smtClean="0">
                <a:latin typeface="Calibri" panose="020F0502020204030204" pitchFamily="34" charset="0"/>
              </a:rPr>
              <a:t>Online information about SAFO services as well as downloadable/ fillable forms can be found at carolinaunion.unc.edu/safo</a:t>
            </a:r>
          </a:p>
          <a:p>
            <a:endParaRPr lang="en-US" sz="2000" dirty="0">
              <a:solidFill>
                <a:srgbClr val="002060"/>
              </a:solidFill>
              <a:latin typeface="Calibri" panose="020F0502020204030204" pitchFamily="34" charset="0"/>
            </a:endParaRPr>
          </a:p>
          <a:p>
            <a:endParaRPr lang="en-US" dirty="0" smtClean="0">
              <a:solidFill>
                <a:srgbClr val="002060"/>
              </a:solidFill>
            </a:endParaRPr>
          </a:p>
        </p:txBody>
      </p:sp>
    </p:spTree>
    <p:extLst>
      <p:ext uri="{BB962C8B-B14F-4D97-AF65-F5344CB8AC3E}">
        <p14:creationId xmlns:p14="http://schemas.microsoft.com/office/powerpoint/2010/main" val="243204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615072" y="247656"/>
            <a:ext cx="7359648" cy="769441"/>
          </a:xfrm>
          <a:prstGeom prst="rect">
            <a:avLst/>
          </a:prstGeom>
          <a:noFill/>
        </p:spPr>
        <p:txBody>
          <a:bodyPr wrap="square" rtlCol="0">
            <a:spAutoFit/>
          </a:bodyPr>
          <a:lstStyle/>
          <a:p>
            <a:pPr algn="ctr"/>
            <a:r>
              <a:rPr lang="en-US" sz="4400" dirty="0" smtClean="0">
                <a:solidFill>
                  <a:srgbClr val="002060"/>
                </a:solidFill>
                <a:latin typeface="Calibri" panose="020F0502020204030204" pitchFamily="34" charset="0"/>
              </a:rPr>
              <a:t>Opening a SAFO Account</a:t>
            </a:r>
            <a:endParaRPr lang="en-US" sz="4400" dirty="0">
              <a:solidFill>
                <a:srgbClr val="002060"/>
              </a:solidFill>
              <a:latin typeface="Calibri" panose="020F0502020204030204" pitchFamily="34" charset="0"/>
            </a:endParaRPr>
          </a:p>
        </p:txBody>
      </p:sp>
      <p:sp>
        <p:nvSpPr>
          <p:cNvPr id="4" name="TextBox 3"/>
          <p:cNvSpPr txBox="1"/>
          <p:nvPr/>
        </p:nvSpPr>
        <p:spPr>
          <a:xfrm>
            <a:off x="321734" y="1018425"/>
            <a:ext cx="8491752" cy="3323987"/>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1800" dirty="0">
                <a:solidFill>
                  <a:srgbClr val="000000"/>
                </a:solidFill>
                <a:latin typeface="Calibri" panose="020F0502020204030204" pitchFamily="34" charset="0"/>
                <a:cs typeface="Times New Roman" panose="02020603050405020304" pitchFamily="18" charset="0"/>
              </a:rPr>
              <a:t>Obtain University Registration through the Office of Student Organizations (studentlife.unc.edu) &amp; complete the “Request to Open a SAFO Account” </a:t>
            </a:r>
            <a:r>
              <a:rPr lang="en-US" sz="1800" dirty="0" smtClean="0">
                <a:solidFill>
                  <a:srgbClr val="000000"/>
                </a:solidFill>
                <a:latin typeface="Calibri" panose="020F0502020204030204" pitchFamily="34" charset="0"/>
                <a:cs typeface="Times New Roman" panose="02020603050405020304" pitchFamily="18" charset="0"/>
              </a:rPr>
              <a:t>application</a:t>
            </a:r>
          </a:p>
          <a:p>
            <a:pPr marL="342900" indent="-342900">
              <a:spcBef>
                <a:spcPts val="1200"/>
              </a:spcBef>
              <a:buFont typeface="Arial" panose="020B0604020202020204" pitchFamily="34" charset="0"/>
              <a:buChar char="•"/>
            </a:pPr>
            <a:r>
              <a:rPr lang="en-US" sz="1800" dirty="0" smtClean="0">
                <a:solidFill>
                  <a:srgbClr val="000000"/>
                </a:solidFill>
                <a:latin typeface="Calibri" panose="020F0502020204030204" pitchFamily="34" charset="0"/>
                <a:cs typeface="Times New Roman" panose="02020603050405020304" pitchFamily="18" charset="0"/>
              </a:rPr>
              <a:t>All </a:t>
            </a:r>
            <a:r>
              <a:rPr lang="en-US" sz="1800" dirty="0">
                <a:solidFill>
                  <a:srgbClr val="000000"/>
                </a:solidFill>
                <a:latin typeface="Calibri" panose="020F0502020204030204" pitchFamily="34" charset="0"/>
                <a:cs typeface="Times New Roman" panose="02020603050405020304" pitchFamily="18" charset="0"/>
              </a:rPr>
              <a:t>Treasurers must review the online training </a:t>
            </a:r>
            <a:r>
              <a:rPr lang="en-US" sz="1800" dirty="0" smtClean="0">
                <a:solidFill>
                  <a:srgbClr val="000000"/>
                </a:solidFill>
                <a:latin typeface="Calibri" panose="020F0502020204030204" pitchFamily="34" charset="0"/>
                <a:cs typeface="Times New Roman" panose="02020603050405020304" pitchFamily="18" charset="0"/>
              </a:rPr>
              <a:t>presentation </a:t>
            </a:r>
            <a:r>
              <a:rPr lang="en-US" sz="1800" dirty="0">
                <a:solidFill>
                  <a:srgbClr val="000000"/>
                </a:solidFill>
                <a:latin typeface="Calibri" panose="020F0502020204030204" pitchFamily="34" charset="0"/>
                <a:cs typeface="Times New Roman" panose="02020603050405020304" pitchFamily="18" charset="0"/>
              </a:rPr>
              <a:t>&amp; pass a SAFO test. </a:t>
            </a:r>
            <a:r>
              <a:rPr lang="en-US" sz="1800" dirty="0" smtClean="0">
                <a:solidFill>
                  <a:srgbClr val="000000"/>
                </a:solidFill>
                <a:latin typeface="Calibri" panose="020F0502020204030204" pitchFamily="34" charset="0"/>
                <a:cs typeface="Times New Roman" panose="02020603050405020304" pitchFamily="18" charset="0"/>
              </a:rPr>
              <a:t>Training presentation and link to test is available at carolinaunion.unc.edu/safo</a:t>
            </a:r>
          </a:p>
          <a:p>
            <a:pPr marL="342900" indent="-342900">
              <a:spcBef>
                <a:spcPts val="1200"/>
              </a:spcBef>
              <a:buFont typeface="Arial" panose="020B0604020202020204" pitchFamily="34" charset="0"/>
              <a:buChar char="•"/>
            </a:pPr>
            <a:r>
              <a:rPr lang="en-US" sz="1800" dirty="0" smtClean="0">
                <a:solidFill>
                  <a:srgbClr val="000000"/>
                </a:solidFill>
                <a:latin typeface="Calibri" panose="020F0502020204030204" pitchFamily="34" charset="0"/>
                <a:cs typeface="Times New Roman" panose="02020603050405020304" pitchFamily="18" charset="0"/>
              </a:rPr>
              <a:t>Complete </a:t>
            </a:r>
            <a:r>
              <a:rPr lang="en-US" sz="1800" dirty="0" smtClean="0">
                <a:solidFill>
                  <a:srgbClr val="000000"/>
                </a:solidFill>
                <a:latin typeface="Calibri" panose="020F0502020204030204" pitchFamily="34" charset="0"/>
                <a:cs typeface="Times New Roman" panose="02020603050405020304" pitchFamily="18" charset="0"/>
              </a:rPr>
              <a:t>the “Request to Open a SAFO Account” </a:t>
            </a:r>
            <a:r>
              <a:rPr lang="en-US" sz="1800" dirty="0" smtClean="0">
                <a:solidFill>
                  <a:srgbClr val="000000"/>
                </a:solidFill>
                <a:latin typeface="Calibri" panose="020F0502020204030204" pitchFamily="34" charset="0"/>
                <a:cs typeface="Times New Roman" panose="02020603050405020304" pitchFamily="18" charset="0"/>
              </a:rPr>
              <a:t>application. Submission of application by Organizational officer in person and must present </a:t>
            </a:r>
            <a:r>
              <a:rPr lang="en-US" sz="1800" dirty="0">
                <a:solidFill>
                  <a:srgbClr val="000000"/>
                </a:solidFill>
                <a:latin typeface="Calibri" panose="020F0502020204030204" pitchFamily="34" charset="0"/>
                <a:cs typeface="Times New Roman" panose="02020603050405020304" pitchFamily="18" charset="0"/>
              </a:rPr>
              <a:t>a Valid OneCard or Picture </a:t>
            </a:r>
            <a:r>
              <a:rPr lang="en-US" sz="1800" dirty="0" smtClean="0">
                <a:solidFill>
                  <a:srgbClr val="000000"/>
                </a:solidFill>
                <a:latin typeface="Calibri" panose="020F0502020204030204" pitchFamily="34" charset="0"/>
                <a:cs typeface="Times New Roman" panose="02020603050405020304" pitchFamily="18" charset="0"/>
              </a:rPr>
              <a:t>ID</a:t>
            </a:r>
            <a:endParaRPr lang="en-US" sz="1800" dirty="0">
              <a:solidFill>
                <a:srgbClr val="000000"/>
              </a:solidFill>
              <a:latin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1800" dirty="0" smtClean="0">
                <a:solidFill>
                  <a:srgbClr val="000000"/>
                </a:solidFill>
                <a:latin typeface="Calibri" panose="020F0502020204030204" pitchFamily="34" charset="0"/>
                <a:cs typeface="Times New Roman" panose="02020603050405020304" pitchFamily="18" charset="0"/>
              </a:rPr>
              <a:t>Treasurer/President </a:t>
            </a:r>
            <a:r>
              <a:rPr lang="en-US" sz="1800" dirty="0" smtClean="0">
                <a:solidFill>
                  <a:srgbClr val="000000"/>
                </a:solidFill>
                <a:latin typeface="Calibri" panose="020F0502020204030204" pitchFamily="34" charset="0"/>
                <a:cs typeface="Times New Roman" panose="02020603050405020304" pitchFamily="18" charset="0"/>
              </a:rPr>
              <a:t>will receive</a:t>
            </a:r>
          </a:p>
          <a:p>
            <a:pPr marL="800100" lvl="1" indent="-342900">
              <a:buFont typeface="Arial" panose="020B0604020202020204" pitchFamily="34" charset="0"/>
              <a:buChar char="•"/>
            </a:pPr>
            <a:r>
              <a:rPr lang="en-US" sz="1800" dirty="0" smtClean="0">
                <a:solidFill>
                  <a:srgbClr val="000000"/>
                </a:solidFill>
                <a:latin typeface="Calibri" panose="020F0502020204030204" pitchFamily="34" charset="0"/>
                <a:cs typeface="Times New Roman" panose="02020603050405020304" pitchFamily="18" charset="0"/>
              </a:rPr>
              <a:t>Email notification of approval/denial</a:t>
            </a:r>
          </a:p>
          <a:p>
            <a:pPr marL="800100" lvl="1" indent="-342900">
              <a:buFont typeface="Arial" panose="020B0604020202020204" pitchFamily="34" charset="0"/>
              <a:buChar char="•"/>
            </a:pPr>
            <a:r>
              <a:rPr lang="en-US" sz="1800" dirty="0" smtClean="0">
                <a:solidFill>
                  <a:srgbClr val="000000"/>
                </a:solidFill>
                <a:latin typeface="Calibri" panose="020F0502020204030204" pitchFamily="34" charset="0"/>
                <a:cs typeface="Times New Roman" panose="02020603050405020304" pitchFamily="18" charset="0"/>
              </a:rPr>
              <a:t>Email notification with account number if </a:t>
            </a:r>
            <a:r>
              <a:rPr lang="en-US" sz="1800" dirty="0" smtClean="0">
                <a:solidFill>
                  <a:srgbClr val="000000"/>
                </a:solidFill>
                <a:latin typeface="Calibri" panose="020F0502020204030204" pitchFamily="34" charset="0"/>
                <a:cs typeface="Times New Roman" panose="02020603050405020304" pitchFamily="18" charset="0"/>
              </a:rPr>
              <a:t>approved</a:t>
            </a:r>
            <a:endParaRPr lang="en-US" sz="1800" dirty="0" smtClean="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4119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615072" y="247656"/>
            <a:ext cx="7359648" cy="769441"/>
          </a:xfrm>
          <a:prstGeom prst="rect">
            <a:avLst/>
          </a:prstGeom>
          <a:noFill/>
        </p:spPr>
        <p:txBody>
          <a:bodyPr wrap="square" rtlCol="0">
            <a:spAutoFit/>
          </a:bodyPr>
          <a:lstStyle/>
          <a:p>
            <a:pPr algn="ctr"/>
            <a:r>
              <a:rPr lang="en-US" sz="4400" dirty="0" smtClean="0">
                <a:solidFill>
                  <a:srgbClr val="002060"/>
                </a:solidFill>
                <a:latin typeface="Calibri" panose="020F0502020204030204" pitchFamily="34" charset="0"/>
              </a:rPr>
              <a:t>Maintaining a </a:t>
            </a:r>
            <a:r>
              <a:rPr lang="en-US" sz="4400" dirty="0" smtClean="0">
                <a:solidFill>
                  <a:srgbClr val="002060"/>
                </a:solidFill>
                <a:latin typeface="Calibri" panose="020F0502020204030204" pitchFamily="34" charset="0"/>
              </a:rPr>
              <a:t>SAFO Account</a:t>
            </a:r>
            <a:endParaRPr lang="en-US" sz="4400" dirty="0">
              <a:solidFill>
                <a:srgbClr val="002060"/>
              </a:solidFill>
              <a:latin typeface="Calibri" panose="020F0502020204030204" pitchFamily="34" charset="0"/>
            </a:endParaRPr>
          </a:p>
        </p:txBody>
      </p:sp>
      <p:sp>
        <p:nvSpPr>
          <p:cNvPr id="4" name="TextBox 3"/>
          <p:cNvSpPr txBox="1"/>
          <p:nvPr/>
        </p:nvSpPr>
        <p:spPr>
          <a:xfrm>
            <a:off x="250623" y="1112860"/>
            <a:ext cx="8491752" cy="304698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1800" dirty="0" smtClean="0">
                <a:solidFill>
                  <a:srgbClr val="000000"/>
                </a:solidFill>
                <a:latin typeface="Calibri" panose="020F0502020204030204" pitchFamily="34" charset="0"/>
                <a:cs typeface="Times New Roman" panose="02020603050405020304" pitchFamily="18" charset="0"/>
              </a:rPr>
              <a:t>All Student Organizations must register annually through </a:t>
            </a:r>
            <a:r>
              <a:rPr lang="en-US" sz="1800" dirty="0" smtClean="0">
                <a:solidFill>
                  <a:srgbClr val="000000"/>
                </a:solidFill>
                <a:latin typeface="Calibri" panose="020F0502020204030204" pitchFamily="34" charset="0"/>
                <a:cs typeface="Times New Roman" panose="02020603050405020304" pitchFamily="18" charset="0"/>
              </a:rPr>
              <a:t>Student Life &amp; Leadership’s Office of Student Organizations (studentlife.unc.edu)</a:t>
            </a:r>
          </a:p>
          <a:p>
            <a:pPr marL="342900" indent="-342900">
              <a:spcBef>
                <a:spcPts val="1200"/>
              </a:spcBef>
              <a:buFont typeface="Arial" panose="020B0604020202020204" pitchFamily="34" charset="0"/>
              <a:buChar char="•"/>
            </a:pPr>
            <a:r>
              <a:rPr lang="en-US" sz="1800" dirty="0" smtClean="0">
                <a:solidFill>
                  <a:srgbClr val="000000"/>
                </a:solidFill>
                <a:latin typeface="Calibri" panose="020F0502020204030204" pitchFamily="34" charset="0"/>
                <a:cs typeface="Times New Roman" panose="02020603050405020304" pitchFamily="18" charset="0"/>
              </a:rPr>
              <a:t>All </a:t>
            </a:r>
            <a:r>
              <a:rPr lang="en-US" sz="1800" dirty="0" smtClean="0">
                <a:solidFill>
                  <a:srgbClr val="000000"/>
                </a:solidFill>
                <a:latin typeface="Calibri" panose="020F0502020204030204" pitchFamily="34" charset="0"/>
                <a:cs typeface="Times New Roman" panose="02020603050405020304" pitchFamily="18" charset="0"/>
              </a:rPr>
              <a:t>incoming Treasurers </a:t>
            </a:r>
            <a:r>
              <a:rPr lang="en-US" sz="1800" dirty="0" smtClean="0">
                <a:solidFill>
                  <a:srgbClr val="000000"/>
                </a:solidFill>
                <a:latin typeface="Calibri" panose="020F0502020204030204" pitchFamily="34" charset="0"/>
                <a:cs typeface="Times New Roman" panose="02020603050405020304" pitchFamily="18" charset="0"/>
              </a:rPr>
              <a:t>must </a:t>
            </a:r>
            <a:r>
              <a:rPr lang="en-US" sz="1800" dirty="0" smtClean="0">
                <a:solidFill>
                  <a:srgbClr val="000000"/>
                </a:solidFill>
                <a:latin typeface="Calibri" panose="020F0502020204030204" pitchFamily="34" charset="0"/>
                <a:cs typeface="Times New Roman" panose="02020603050405020304" pitchFamily="18" charset="0"/>
              </a:rPr>
              <a:t>review the SAFO Treasurer Training presentation and successfully pass the </a:t>
            </a:r>
            <a:r>
              <a:rPr lang="en-US" sz="1800" dirty="0" smtClean="0">
                <a:solidFill>
                  <a:srgbClr val="000000"/>
                </a:solidFill>
                <a:latin typeface="Calibri" panose="020F0502020204030204" pitchFamily="34" charset="0"/>
                <a:cs typeface="Times New Roman" panose="02020603050405020304" pitchFamily="18" charset="0"/>
              </a:rPr>
              <a:t>associated test found on the Carolina Union’s student life portal page in the “Forms” section</a:t>
            </a:r>
          </a:p>
          <a:p>
            <a:pPr marL="342900" indent="-342900">
              <a:spcBef>
                <a:spcPts val="1200"/>
              </a:spcBef>
              <a:buFont typeface="Arial" panose="020B0604020202020204" pitchFamily="34" charset="0"/>
              <a:buChar char="•"/>
            </a:pPr>
            <a:r>
              <a:rPr lang="en-US" sz="1800" dirty="0" smtClean="0">
                <a:solidFill>
                  <a:srgbClr val="000000"/>
                </a:solidFill>
                <a:latin typeface="Calibri" panose="020F0502020204030204" pitchFamily="34" charset="0"/>
                <a:cs typeface="Times New Roman" panose="02020603050405020304" pitchFamily="18" charset="0"/>
              </a:rPr>
              <a:t>If </a:t>
            </a:r>
            <a:r>
              <a:rPr lang="en-US" sz="1800" dirty="0" smtClean="0">
                <a:solidFill>
                  <a:srgbClr val="000000"/>
                </a:solidFill>
                <a:latin typeface="Calibri" panose="020F0502020204030204" pitchFamily="34" charset="0"/>
                <a:cs typeface="Times New Roman" panose="02020603050405020304" pitchFamily="18" charset="0"/>
              </a:rPr>
              <a:t>an Organization plans to apply for Congress Funding the </a:t>
            </a:r>
            <a:r>
              <a:rPr lang="en-US" sz="1800" dirty="0" smtClean="0">
                <a:solidFill>
                  <a:srgbClr val="000000"/>
                </a:solidFill>
                <a:latin typeface="Calibri" panose="020F0502020204030204" pitchFamily="34" charset="0"/>
                <a:cs typeface="Times New Roman" panose="02020603050405020304" pitchFamily="18" charset="0"/>
              </a:rPr>
              <a:t>incoming Treasurer </a:t>
            </a:r>
            <a:r>
              <a:rPr lang="en-US" sz="1800" dirty="0" smtClean="0">
                <a:solidFill>
                  <a:srgbClr val="000000"/>
                </a:solidFill>
                <a:latin typeface="Calibri" panose="020F0502020204030204" pitchFamily="34" charset="0"/>
                <a:cs typeface="Times New Roman" panose="02020603050405020304" pitchFamily="18" charset="0"/>
              </a:rPr>
              <a:t>is required to take </a:t>
            </a:r>
            <a:r>
              <a:rPr lang="en-US" sz="1800" dirty="0">
                <a:solidFill>
                  <a:srgbClr val="000000"/>
                </a:solidFill>
                <a:latin typeface="Calibri" panose="020F0502020204030204" pitchFamily="34" charset="0"/>
                <a:cs typeface="Times New Roman" panose="02020603050405020304" pitchFamily="18" charset="0"/>
              </a:rPr>
              <a:t>the </a:t>
            </a:r>
            <a:r>
              <a:rPr lang="en-US" sz="1800" dirty="0" smtClean="0">
                <a:solidFill>
                  <a:srgbClr val="000000"/>
                </a:solidFill>
                <a:latin typeface="Calibri" panose="020F0502020204030204" pitchFamily="34" charset="0"/>
                <a:cs typeface="Times New Roman" panose="02020603050405020304" pitchFamily="18" charset="0"/>
              </a:rPr>
              <a:t>Treasurer’s </a:t>
            </a:r>
            <a:r>
              <a:rPr lang="en-US" sz="1800" dirty="0" smtClean="0">
                <a:solidFill>
                  <a:srgbClr val="000000"/>
                </a:solidFill>
                <a:latin typeface="Calibri" panose="020F0502020204030204" pitchFamily="34" charset="0"/>
                <a:cs typeface="Times New Roman" panose="02020603050405020304" pitchFamily="18" charset="0"/>
              </a:rPr>
              <a:t>Test annually</a:t>
            </a:r>
          </a:p>
          <a:p>
            <a:pPr marL="342900" indent="-342900">
              <a:spcBef>
                <a:spcPts val="1200"/>
              </a:spcBef>
              <a:buFont typeface="Arial" panose="020B0604020202020204" pitchFamily="34" charset="0"/>
              <a:buChar char="•"/>
            </a:pPr>
            <a:r>
              <a:rPr lang="en-US" sz="1800" dirty="0" smtClean="0">
                <a:solidFill>
                  <a:srgbClr val="000000"/>
                </a:solidFill>
                <a:latin typeface="Calibri" panose="020F0502020204030204" pitchFamily="34" charset="0"/>
                <a:cs typeface="Times New Roman" panose="02020603050405020304" pitchFamily="18" charset="0"/>
              </a:rPr>
              <a:t>Link for Treasurer’s test can be found at carolinaunion.unc.edu/safo/resources or at  </a:t>
            </a:r>
            <a:r>
              <a:rPr lang="en-US" sz="1800" dirty="0">
                <a:solidFill>
                  <a:srgbClr val="000000"/>
                </a:solidFill>
                <a:latin typeface="Calibri" panose="020F0502020204030204" pitchFamily="34" charset="0"/>
                <a:cs typeface="Times New Roman" panose="02020603050405020304" pitchFamily="18" charset="0"/>
              </a:rPr>
              <a:t>http://congress.unc.edu/treasurers_test</a:t>
            </a:r>
            <a:r>
              <a:rPr lang="en-US" sz="1800" dirty="0" smtClean="0">
                <a:solidFill>
                  <a:srgbClr val="000000"/>
                </a:solidFill>
                <a:latin typeface="Calibri" panose="020F0502020204030204" pitchFamily="34" charset="0"/>
                <a:cs typeface="Times New Roman" panose="02020603050405020304" pitchFamily="18" charset="0"/>
              </a:rPr>
              <a:t>/</a:t>
            </a:r>
            <a:endParaRPr lang="en-US" sz="1800" dirty="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317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91319" y="406755"/>
            <a:ext cx="8243248" cy="3970318"/>
          </a:xfrm>
          <a:prstGeom prst="rect">
            <a:avLst/>
          </a:prstGeom>
          <a:noFill/>
        </p:spPr>
        <p:txBody>
          <a:bodyPr wrap="square" rtlCol="0">
            <a:spAutoFit/>
          </a:bodyPr>
          <a:lstStyle/>
          <a:p>
            <a:pPr algn="ctr"/>
            <a:r>
              <a:rPr lang="en-US" sz="4400" dirty="0" smtClean="0">
                <a:solidFill>
                  <a:srgbClr val="002060"/>
                </a:solidFill>
                <a:latin typeface="Calibri" panose="020F0502020204030204" pitchFamily="34" charset="0"/>
              </a:rPr>
              <a:t>Treasurer Responsibilities </a:t>
            </a:r>
            <a:endParaRPr lang="en-US" sz="4400" dirty="0">
              <a:solidFill>
                <a:srgbClr val="000000"/>
              </a:solidFill>
              <a:latin typeface="Calibri" panose="020F0502020204030204" pitchFamily="34" charset="0"/>
              <a:cs typeface="Times New Roman" panose="02020603050405020304" pitchFamily="18" charset="0"/>
            </a:endParaRPr>
          </a:p>
          <a:p>
            <a:endParaRPr lang="en-US" sz="2200" dirty="0" smtClean="0">
              <a:solidFill>
                <a:srgbClr val="000000"/>
              </a:solidFill>
              <a:latin typeface="Calibri" panose="020F0502020204030204" pitchFamily="34" charset="0"/>
            </a:endParaRPr>
          </a:p>
          <a:p>
            <a:pPr marL="342900" indent="-342900">
              <a:buFont typeface="Arial"/>
              <a:buChar char="•"/>
            </a:pPr>
            <a:r>
              <a:rPr lang="en-US" sz="2200" dirty="0" smtClean="0">
                <a:solidFill>
                  <a:srgbClr val="000000"/>
                </a:solidFill>
                <a:latin typeface="Calibri" panose="020F0502020204030204" pitchFamily="34" charset="0"/>
                <a:cs typeface="Times New Roman" panose="02020603050405020304" pitchFamily="18" charset="0"/>
              </a:rPr>
              <a:t>Maintaining current and accurate records of all transactions</a:t>
            </a:r>
          </a:p>
          <a:p>
            <a:endParaRPr lang="en-US" sz="1800" dirty="0">
              <a:solidFill>
                <a:srgbClr val="000000"/>
              </a:solidFill>
              <a:latin typeface="Calibri" panose="020F0502020204030204" pitchFamily="34" charset="0"/>
              <a:cs typeface="Times New Roman" panose="02020603050405020304" pitchFamily="18" charset="0"/>
            </a:endParaRPr>
          </a:p>
          <a:p>
            <a:pPr marL="342900" indent="-342900">
              <a:buFont typeface="Arial"/>
              <a:buChar char="•"/>
            </a:pPr>
            <a:r>
              <a:rPr lang="en-US" sz="2200" dirty="0" smtClean="0">
                <a:solidFill>
                  <a:srgbClr val="000000"/>
                </a:solidFill>
                <a:latin typeface="Calibri" panose="020F0502020204030204" pitchFamily="34" charset="0"/>
                <a:cs typeface="Times New Roman" panose="02020603050405020304" pitchFamily="18" charset="0"/>
              </a:rPr>
              <a:t>Having the latest ledgers and spreadsheets</a:t>
            </a:r>
          </a:p>
          <a:p>
            <a:endParaRPr lang="en-US" sz="1800" dirty="0">
              <a:solidFill>
                <a:srgbClr val="000000"/>
              </a:solidFill>
              <a:latin typeface="Calibri" panose="020F0502020204030204" pitchFamily="34" charset="0"/>
              <a:cs typeface="Times New Roman" panose="02020603050405020304" pitchFamily="18" charset="0"/>
            </a:endParaRPr>
          </a:p>
          <a:p>
            <a:pPr marL="342900" indent="-342900">
              <a:buFont typeface="Arial"/>
              <a:buChar char="•"/>
            </a:pPr>
            <a:r>
              <a:rPr lang="en-US" sz="2200" dirty="0" smtClean="0">
                <a:solidFill>
                  <a:srgbClr val="000000"/>
                </a:solidFill>
                <a:latin typeface="Calibri" panose="020F0502020204030204" pitchFamily="34" charset="0"/>
                <a:cs typeface="Times New Roman" panose="02020603050405020304" pitchFamily="18" charset="0"/>
              </a:rPr>
              <a:t>Ensuring the accuracy and validity of all financial paperwork relating to SAFO, including check requests and deposit slips</a:t>
            </a:r>
          </a:p>
          <a:p>
            <a:endParaRPr lang="en-US" sz="1800" dirty="0">
              <a:solidFill>
                <a:srgbClr val="000000"/>
              </a:solidFill>
              <a:latin typeface="Calibri" panose="020F0502020204030204" pitchFamily="34" charset="0"/>
              <a:cs typeface="Times New Roman" panose="02020603050405020304" pitchFamily="18" charset="0"/>
            </a:endParaRPr>
          </a:p>
          <a:p>
            <a:pPr marL="342900" indent="-342900">
              <a:buFont typeface="Arial"/>
              <a:buChar char="•"/>
            </a:pPr>
            <a:r>
              <a:rPr lang="en-US" sz="2200" dirty="0" smtClean="0">
                <a:solidFill>
                  <a:srgbClr val="000000"/>
                </a:solidFill>
                <a:latin typeface="Calibri" panose="020F0502020204030204" pitchFamily="34" charset="0"/>
                <a:cs typeface="Times New Roman" panose="02020603050405020304" pitchFamily="18" charset="0"/>
              </a:rPr>
              <a:t>Communicating with both your organization and SAFO staff regarding organizational changes &amp; filing required paperwork</a:t>
            </a:r>
          </a:p>
        </p:txBody>
      </p:sp>
    </p:spTree>
    <p:extLst>
      <p:ext uri="{BB962C8B-B14F-4D97-AF65-F5344CB8AC3E}">
        <p14:creationId xmlns:p14="http://schemas.microsoft.com/office/powerpoint/2010/main" val="1303938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615072" y="247656"/>
            <a:ext cx="7359648" cy="646331"/>
          </a:xfrm>
          <a:prstGeom prst="rect">
            <a:avLst/>
          </a:prstGeom>
          <a:noFill/>
        </p:spPr>
        <p:txBody>
          <a:bodyPr wrap="square" rtlCol="0">
            <a:spAutoFit/>
          </a:bodyPr>
          <a:lstStyle/>
          <a:p>
            <a:pPr algn="ctr"/>
            <a:r>
              <a:rPr lang="en-US" sz="3600" dirty="0" smtClean="0">
                <a:solidFill>
                  <a:srgbClr val="002060"/>
                </a:solidFill>
              </a:rPr>
              <a:t>Conducting Business with SAFO</a:t>
            </a:r>
            <a:endParaRPr lang="en-US" sz="3600" dirty="0">
              <a:solidFill>
                <a:srgbClr val="002060"/>
              </a:solidFill>
            </a:endParaRPr>
          </a:p>
        </p:txBody>
      </p:sp>
      <p:sp>
        <p:nvSpPr>
          <p:cNvPr id="4" name="TextBox 3"/>
          <p:cNvSpPr txBox="1"/>
          <p:nvPr/>
        </p:nvSpPr>
        <p:spPr>
          <a:xfrm>
            <a:off x="372533" y="1149668"/>
            <a:ext cx="8498512" cy="332398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000" dirty="0" smtClean="0">
                <a:latin typeface="Calibri" panose="020F0502020204030204" pitchFamily="34" charset="0"/>
                <a:cs typeface="Times New Roman" panose="02020603050405020304" pitchFamily="18" charset="0"/>
              </a:rPr>
              <a:t>Student </a:t>
            </a:r>
            <a:r>
              <a:rPr lang="en-US" sz="2000" dirty="0">
                <a:latin typeface="Calibri" panose="020F0502020204030204" pitchFamily="34" charset="0"/>
                <a:cs typeface="Times New Roman" panose="02020603050405020304" pitchFamily="18" charset="0"/>
              </a:rPr>
              <a:t>Organization’s information is </a:t>
            </a:r>
            <a:r>
              <a:rPr lang="en-US" sz="2000" dirty="0" smtClean="0">
                <a:latin typeface="Calibri" panose="020F0502020204030204" pitchFamily="34" charset="0"/>
                <a:cs typeface="Times New Roman" panose="02020603050405020304" pitchFamily="18" charset="0"/>
              </a:rPr>
              <a:t>confidential</a:t>
            </a:r>
            <a:endParaRPr lang="en-US" sz="1800" dirty="0">
              <a:latin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2000" dirty="0" smtClean="0">
                <a:latin typeface="Calibri" panose="020F0502020204030204" pitchFamily="34" charset="0"/>
                <a:cs typeface="Times New Roman" panose="02020603050405020304" pitchFamily="18" charset="0"/>
              </a:rPr>
              <a:t>Only the Treasurer, President &amp; Advisor have access to funds and information regarding account</a:t>
            </a:r>
          </a:p>
          <a:p>
            <a:pPr marL="342900" indent="-342900">
              <a:spcBef>
                <a:spcPts val="1200"/>
              </a:spcBef>
              <a:buFont typeface="Arial" panose="020B0604020202020204" pitchFamily="34" charset="0"/>
              <a:buChar char="•"/>
            </a:pPr>
            <a:r>
              <a:rPr lang="en-US" sz="2000" dirty="0" smtClean="0">
                <a:latin typeface="Calibri" panose="020F0502020204030204" pitchFamily="34" charset="0"/>
                <a:cs typeface="Times New Roman" panose="02020603050405020304" pitchFamily="18" charset="0"/>
              </a:rPr>
              <a:t>Valid OneCard or Picture ID will be checked against the organization’s Student Life portal page</a:t>
            </a:r>
          </a:p>
          <a:p>
            <a:pPr marL="342900" indent="-342900">
              <a:spcBef>
                <a:spcPts val="1200"/>
              </a:spcBef>
              <a:buFont typeface="Arial" panose="020B0604020202020204" pitchFamily="34" charset="0"/>
              <a:buChar char="•"/>
            </a:pPr>
            <a:r>
              <a:rPr lang="en-US" sz="2000" dirty="0" smtClean="0">
                <a:latin typeface="Calibri" panose="020F0502020204030204" pitchFamily="34" charset="0"/>
                <a:cs typeface="Times New Roman" panose="02020603050405020304" pitchFamily="18" charset="0"/>
              </a:rPr>
              <a:t>Proper support documentation is required for all check requests</a:t>
            </a:r>
          </a:p>
          <a:p>
            <a:pPr marL="342900" indent="-342900">
              <a:spcBef>
                <a:spcPts val="1200"/>
              </a:spcBef>
              <a:buFont typeface="Arial" panose="020B0604020202020204" pitchFamily="34" charset="0"/>
              <a:buChar char="•"/>
            </a:pPr>
            <a:r>
              <a:rPr lang="en-US" sz="2000" dirty="0" smtClean="0">
                <a:latin typeface="Calibri" panose="020F0502020204030204" pitchFamily="34" charset="0"/>
                <a:cs typeface="Times New Roman" panose="02020603050405020304" pitchFamily="18" charset="0"/>
              </a:rPr>
              <a:t>Funds availability will be verified prior to any check disbursements</a:t>
            </a:r>
            <a:endParaRPr lang="en-US" sz="2000" dirty="0">
              <a:latin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2000" dirty="0" smtClean="0">
                <a:latin typeface="Calibri" panose="020F0502020204030204" pitchFamily="34" charset="0"/>
                <a:cs typeface="Times New Roman" panose="02020603050405020304" pitchFamily="18" charset="0"/>
              </a:rPr>
              <a:t>Payee </a:t>
            </a:r>
            <a:r>
              <a:rPr lang="en-US" sz="2000" dirty="0">
                <a:latin typeface="Calibri" panose="020F0502020204030204" pitchFamily="34" charset="0"/>
                <a:cs typeface="Times New Roman" panose="02020603050405020304" pitchFamily="18" charset="0"/>
              </a:rPr>
              <a:t>cannot be the signer on check </a:t>
            </a:r>
            <a:r>
              <a:rPr lang="en-US" sz="2000" dirty="0" smtClean="0">
                <a:latin typeface="Calibri" panose="020F0502020204030204" pitchFamily="34" charset="0"/>
                <a:cs typeface="Times New Roman" panose="02020603050405020304" pitchFamily="18" charset="0"/>
              </a:rPr>
              <a:t>requests</a:t>
            </a:r>
          </a:p>
        </p:txBody>
      </p:sp>
    </p:spTree>
    <p:extLst>
      <p:ext uri="{BB962C8B-B14F-4D97-AF65-F5344CB8AC3E}">
        <p14:creationId xmlns:p14="http://schemas.microsoft.com/office/powerpoint/2010/main" val="2818838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81003" y="156381"/>
            <a:ext cx="8205797" cy="646331"/>
          </a:xfrm>
          <a:prstGeom prst="rect">
            <a:avLst/>
          </a:prstGeom>
          <a:noFill/>
        </p:spPr>
        <p:txBody>
          <a:bodyPr wrap="square" rtlCol="0">
            <a:spAutoFit/>
          </a:bodyPr>
          <a:lstStyle/>
          <a:p>
            <a:pPr algn="ctr"/>
            <a:r>
              <a:rPr lang="en-US" sz="3600" dirty="0" smtClean="0">
                <a:solidFill>
                  <a:srgbClr val="002060"/>
                </a:solidFill>
                <a:latin typeface="Calibri" panose="020F0502020204030204" pitchFamily="34" charset="0"/>
              </a:rPr>
              <a:t>Account Numbers and Fund Codes</a:t>
            </a:r>
            <a:endParaRPr lang="en-US" sz="3600" dirty="0">
              <a:solidFill>
                <a:srgbClr val="002060"/>
              </a:solidFill>
              <a:latin typeface="Calibri" panose="020F0502020204030204" pitchFamily="34" charset="0"/>
            </a:endParaRPr>
          </a:p>
        </p:txBody>
      </p:sp>
      <p:sp>
        <p:nvSpPr>
          <p:cNvPr id="4" name="TextBox 3"/>
          <p:cNvSpPr txBox="1"/>
          <p:nvPr/>
        </p:nvSpPr>
        <p:spPr>
          <a:xfrm>
            <a:off x="220133" y="959093"/>
            <a:ext cx="8848135" cy="3831818"/>
          </a:xfrm>
          <a:prstGeom prst="rect">
            <a:avLst/>
          </a:prstGeom>
          <a:noFill/>
        </p:spPr>
        <p:txBody>
          <a:bodyPr wrap="square" rtlCol="0">
            <a:spAutoFit/>
          </a:bodyPr>
          <a:lstStyle/>
          <a:p>
            <a:pPr marL="342900" indent="-342900">
              <a:spcBef>
                <a:spcPts val="1200"/>
              </a:spcBef>
              <a:buFont typeface="Arial"/>
              <a:buChar char="•"/>
            </a:pPr>
            <a:r>
              <a:rPr lang="en-US" sz="1800" dirty="0" smtClean="0">
                <a:latin typeface="Calibri" panose="020F0502020204030204" pitchFamily="34" charset="0"/>
                <a:cs typeface="Times New Roman" panose="02020603050405020304" pitchFamily="18" charset="0"/>
              </a:rPr>
              <a:t>Account numbers consist of four digits (ex. 0035, 0201, 1112)</a:t>
            </a:r>
            <a:endParaRPr lang="en-US" sz="1800" dirty="0">
              <a:latin typeface="Calibri" panose="020F0502020204030204" pitchFamily="34" charset="0"/>
              <a:cs typeface="Times New Roman" panose="02020603050405020304" pitchFamily="18" charset="0"/>
            </a:endParaRPr>
          </a:p>
          <a:p>
            <a:pPr marL="342900" indent="-342900">
              <a:spcBef>
                <a:spcPts val="1200"/>
              </a:spcBef>
              <a:buFont typeface="Arial"/>
              <a:buChar char="•"/>
            </a:pPr>
            <a:r>
              <a:rPr lang="en-US" sz="1800" dirty="0" smtClean="0">
                <a:latin typeface="Calibri" panose="020F0502020204030204" pitchFamily="34" charset="0"/>
                <a:cs typeface="Times New Roman" panose="02020603050405020304" pitchFamily="18" charset="0"/>
              </a:rPr>
              <a:t>Organizations </a:t>
            </a:r>
            <a:r>
              <a:rPr lang="en-US" sz="1800" dirty="0">
                <a:latin typeface="Calibri" panose="020F0502020204030204" pitchFamily="34" charset="0"/>
                <a:cs typeface="Times New Roman" panose="02020603050405020304" pitchFamily="18" charset="0"/>
              </a:rPr>
              <a:t>that have been in existence for some time may have originally been issued a </a:t>
            </a:r>
            <a:r>
              <a:rPr lang="en-US" sz="1800" b="1" dirty="0">
                <a:latin typeface="Calibri" panose="020F0502020204030204" pitchFamily="34" charset="0"/>
                <a:cs typeface="Times New Roman" panose="02020603050405020304" pitchFamily="18" charset="0"/>
              </a:rPr>
              <a:t>three</a:t>
            </a:r>
            <a:r>
              <a:rPr lang="en-US" sz="1800" dirty="0">
                <a:latin typeface="Calibri" panose="020F0502020204030204" pitchFamily="34" charset="0"/>
                <a:cs typeface="Times New Roman" panose="02020603050405020304" pitchFamily="18" charset="0"/>
              </a:rPr>
              <a:t> digit account </a:t>
            </a:r>
            <a:r>
              <a:rPr lang="en-US" sz="1800" dirty="0" smtClean="0">
                <a:latin typeface="Calibri" panose="020F0502020204030204" pitchFamily="34" charset="0"/>
                <a:cs typeface="Times New Roman" panose="02020603050405020304" pitchFamily="18" charset="0"/>
              </a:rPr>
              <a:t>number and must remember to include a zero in front </a:t>
            </a:r>
            <a:r>
              <a:rPr lang="en-US" sz="1800" dirty="0">
                <a:latin typeface="Calibri" panose="020F0502020204030204" pitchFamily="34" charset="0"/>
                <a:cs typeface="Times New Roman" panose="02020603050405020304" pitchFamily="18" charset="0"/>
              </a:rPr>
              <a:t>of their account number </a:t>
            </a:r>
            <a:r>
              <a:rPr lang="en-US" sz="1800" dirty="0" smtClean="0">
                <a:latin typeface="Calibri" panose="020F0502020204030204" pitchFamily="34" charset="0"/>
                <a:cs typeface="Times New Roman" panose="02020603050405020304" pitchFamily="18" charset="0"/>
              </a:rPr>
              <a:t>if needed to represent all four digits </a:t>
            </a:r>
          </a:p>
          <a:p>
            <a:pPr marL="342900" indent="-342900">
              <a:spcBef>
                <a:spcPts val="1200"/>
              </a:spcBef>
              <a:spcAft>
                <a:spcPts val="600"/>
              </a:spcAft>
              <a:buFont typeface="Arial" panose="020B0604020202020204" pitchFamily="34" charset="0"/>
              <a:buChar char="•"/>
            </a:pPr>
            <a:r>
              <a:rPr lang="en-US" sz="1800" dirty="0" smtClean="0">
                <a:latin typeface="Calibri" panose="020F0502020204030204" pitchFamily="34" charset="0"/>
                <a:cs typeface="Times New Roman" panose="02020603050405020304" pitchFamily="18" charset="0"/>
              </a:rPr>
              <a:t>Fund Codes are used to distinguish the funding source of monies held in a student organization account. Currently, 10 fund codes </a:t>
            </a:r>
            <a:r>
              <a:rPr lang="en-US" sz="1800" dirty="0" smtClean="0">
                <a:latin typeface="Calibri" panose="020F0502020204030204" pitchFamily="34" charset="0"/>
                <a:cs typeface="Times New Roman" panose="02020603050405020304" pitchFamily="18" charset="0"/>
              </a:rPr>
              <a:t>exists</a:t>
            </a:r>
            <a:endParaRPr lang="en-US" sz="1800" dirty="0">
              <a:latin typeface="Calibri" panose="020F0502020204030204" pitchFamily="34" charset="0"/>
              <a:cs typeface="Times New Roman" panose="02020603050405020304" pitchFamily="18" charset="0"/>
            </a:endParaRPr>
          </a:p>
          <a:p>
            <a:pPr lvl="2"/>
            <a:r>
              <a:rPr lang="en-US" sz="1800" b="1" dirty="0" smtClean="0">
                <a:latin typeface="Calibri" panose="020F0502020204030204" pitchFamily="34" charset="0"/>
                <a:cs typeface="Times New Roman" panose="02020603050405020304" pitchFamily="18" charset="0"/>
              </a:rPr>
              <a:t>01 – General Fund	</a:t>
            </a:r>
            <a:r>
              <a:rPr lang="en-US" sz="1800" dirty="0" smtClean="0">
                <a:latin typeface="Calibri" panose="020F0502020204030204" pitchFamily="34" charset="0"/>
                <a:cs typeface="Times New Roman" panose="02020603050405020304" pitchFamily="18" charset="0"/>
              </a:rPr>
              <a:t>			06 – Residence Halls</a:t>
            </a:r>
          </a:p>
          <a:p>
            <a:pPr lvl="2"/>
            <a:r>
              <a:rPr lang="en-US" sz="1800" dirty="0" smtClean="0">
                <a:latin typeface="Calibri" panose="020F0502020204030204" pitchFamily="34" charset="0"/>
                <a:cs typeface="Times New Roman" panose="02020603050405020304" pitchFamily="18" charset="0"/>
              </a:rPr>
              <a:t>02 – Carolina Union				07 – Sport Clubs</a:t>
            </a:r>
          </a:p>
          <a:p>
            <a:pPr lvl="2"/>
            <a:r>
              <a:rPr lang="en-US" sz="1800" dirty="0" smtClean="0">
                <a:latin typeface="Calibri" panose="020F0502020204030204" pitchFamily="34" charset="0"/>
                <a:cs typeface="Times New Roman" panose="02020603050405020304" pitchFamily="18" charset="0"/>
              </a:rPr>
              <a:t>03 – Student Legal Services			08 – Fraternities</a:t>
            </a:r>
          </a:p>
          <a:p>
            <a:pPr lvl="2"/>
            <a:r>
              <a:rPr lang="en-US" sz="1800" b="1" dirty="0" smtClean="0">
                <a:latin typeface="Calibri" panose="020F0502020204030204" pitchFamily="34" charset="0"/>
                <a:cs typeface="Times New Roman" panose="02020603050405020304" pitchFamily="18" charset="0"/>
              </a:rPr>
              <a:t>04 – Student Government</a:t>
            </a:r>
            <a:r>
              <a:rPr lang="en-US" sz="1800" dirty="0" smtClean="0">
                <a:latin typeface="Calibri" panose="020F0502020204030204" pitchFamily="34" charset="0"/>
                <a:cs typeface="Times New Roman" panose="02020603050405020304" pitchFamily="18" charset="0"/>
              </a:rPr>
              <a:t>			09 – Sororities</a:t>
            </a:r>
          </a:p>
          <a:p>
            <a:pPr lvl="2"/>
            <a:r>
              <a:rPr lang="en-US" sz="1800" dirty="0" smtClean="0">
                <a:latin typeface="Calibri" panose="020F0502020204030204" pitchFamily="34" charset="0"/>
                <a:cs typeface="Times New Roman" panose="02020603050405020304" pitchFamily="18" charset="0"/>
              </a:rPr>
              <a:t>05 – Activity Fee				10 – Grants &amp; Projects</a:t>
            </a:r>
          </a:p>
          <a:p>
            <a:r>
              <a:rPr lang="en-US" sz="2000" dirty="0" smtClean="0">
                <a:latin typeface="Calibri" panose="020F0502020204030204" pitchFamily="34" charset="0"/>
              </a:rPr>
              <a:t> </a:t>
            </a:r>
          </a:p>
        </p:txBody>
      </p:sp>
    </p:spTree>
    <p:extLst>
      <p:ext uri="{BB962C8B-B14F-4D97-AF65-F5344CB8AC3E}">
        <p14:creationId xmlns:p14="http://schemas.microsoft.com/office/powerpoint/2010/main" val="1729155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65832" y="158016"/>
            <a:ext cx="8439150" cy="4301177"/>
          </a:xfrm>
          <a:prstGeom prst="rect">
            <a:avLst/>
          </a:prstGeom>
          <a:noFill/>
        </p:spPr>
        <p:txBody>
          <a:bodyPr wrap="square" rtlCol="0">
            <a:spAutoFit/>
          </a:bodyPr>
          <a:lstStyle/>
          <a:p>
            <a:pPr algn="ctr"/>
            <a:r>
              <a:rPr lang="en-US" sz="4000" dirty="0" smtClean="0">
                <a:solidFill>
                  <a:srgbClr val="002060"/>
                </a:solidFill>
                <a:latin typeface="Calibri" panose="020F0502020204030204" pitchFamily="34" charset="0"/>
              </a:rPr>
              <a:t>Deposits</a:t>
            </a:r>
            <a:endParaRPr lang="en-US" sz="2400" dirty="0" smtClean="0">
              <a:solidFill>
                <a:schemeClr val="accent1">
                  <a:lumMod val="75000"/>
                </a:schemeClr>
              </a:solidFill>
              <a:latin typeface="Calibri" panose="020F0502020204030204" pitchFamily="34" charset="0"/>
            </a:endParaRPr>
          </a:p>
          <a:p>
            <a:endParaRPr lang="en-US" dirty="0" smtClean="0">
              <a:solidFill>
                <a:schemeClr val="accent1">
                  <a:lumMod val="75000"/>
                </a:schemeClr>
              </a:solidFill>
            </a:endParaRPr>
          </a:p>
          <a:p>
            <a:pPr marL="800100" lvl="1" indent="-342900">
              <a:buFont typeface="Arial" panose="020B0604020202020204" pitchFamily="34" charset="0"/>
              <a:buChar char="•"/>
            </a:pPr>
            <a:r>
              <a:rPr lang="en-US" sz="2000" dirty="0" smtClean="0">
                <a:latin typeface="Calibri" panose="020F0502020204030204" pitchFamily="34" charset="0"/>
                <a:cs typeface="Times New Roman" panose="02020603050405020304" pitchFamily="18" charset="0"/>
              </a:rPr>
              <a:t>Any </a:t>
            </a:r>
            <a:r>
              <a:rPr lang="en-US" sz="2000" dirty="0">
                <a:latin typeface="Calibri" panose="020F0502020204030204" pitchFamily="34" charset="0"/>
                <a:cs typeface="Times New Roman" panose="02020603050405020304" pitchFamily="18" charset="0"/>
              </a:rPr>
              <a:t>member can make a </a:t>
            </a:r>
            <a:r>
              <a:rPr lang="en-US" sz="2000" dirty="0" smtClean="0">
                <a:latin typeface="Calibri" panose="020F0502020204030204" pitchFamily="34" charset="0"/>
                <a:cs typeface="Times New Roman" panose="02020603050405020304" pitchFamily="18" charset="0"/>
              </a:rPr>
              <a:t>deposit</a:t>
            </a:r>
            <a:endParaRPr lang="en-US" sz="1200" dirty="0">
              <a:latin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smtClean="0">
                <a:latin typeface="Calibri" panose="020F0502020204030204" pitchFamily="34" charset="0"/>
                <a:cs typeface="Times New Roman" panose="02020603050405020304" pitchFamily="18" charset="0"/>
              </a:rPr>
              <a:t>Deposits must have a correct </a:t>
            </a:r>
            <a:r>
              <a:rPr lang="en-US" sz="2000" b="1" dirty="0" smtClean="0">
                <a:latin typeface="Calibri" panose="020F0502020204030204" pitchFamily="34" charset="0"/>
                <a:cs typeface="Times New Roman" panose="02020603050405020304" pitchFamily="18" charset="0"/>
              </a:rPr>
              <a:t>REVENUE</a:t>
            </a:r>
            <a:r>
              <a:rPr lang="en-US" sz="2000" dirty="0" smtClean="0">
                <a:latin typeface="Calibri" panose="020F0502020204030204" pitchFamily="34" charset="0"/>
                <a:cs typeface="Times New Roman" panose="02020603050405020304" pitchFamily="18" charset="0"/>
              </a:rPr>
              <a:t> code</a:t>
            </a:r>
            <a:endParaRPr lang="en-US" sz="1200" dirty="0" smtClean="0">
              <a:latin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smtClean="0">
                <a:latin typeface="Calibri" panose="020F0502020204030204" pitchFamily="34" charset="0"/>
                <a:cs typeface="Times New Roman" panose="02020603050405020304" pitchFamily="18" charset="0"/>
              </a:rPr>
              <a:t>Treasurer’s </a:t>
            </a:r>
            <a:r>
              <a:rPr lang="en-US" sz="2000" dirty="0">
                <a:latin typeface="Calibri" panose="020F0502020204030204" pitchFamily="34" charset="0"/>
                <a:cs typeface="Times New Roman" panose="02020603050405020304" pitchFamily="18" charset="0"/>
              </a:rPr>
              <a:t>responsibility to confirm accuracy of information on deposit </a:t>
            </a:r>
            <a:r>
              <a:rPr lang="en-US" sz="2000" dirty="0" smtClean="0">
                <a:latin typeface="Calibri" panose="020F0502020204030204" pitchFamily="34" charset="0"/>
                <a:cs typeface="Times New Roman" panose="02020603050405020304" pitchFamily="18" charset="0"/>
              </a:rPr>
              <a:t>slip and reviewing checks prior to deposit to ensure:</a:t>
            </a:r>
          </a:p>
          <a:p>
            <a:pPr marL="1257300" lvl="2" indent="-342900">
              <a:buFont typeface="Arial" panose="020B0604020202020204" pitchFamily="34" charset="0"/>
              <a:buChar char="•"/>
            </a:pPr>
            <a:r>
              <a:rPr lang="en-US" sz="2000" dirty="0" smtClean="0">
                <a:latin typeface="Calibri" panose="020F0502020204030204" pitchFamily="34" charset="0"/>
                <a:cs typeface="Times New Roman" panose="02020603050405020304" pitchFamily="18" charset="0"/>
              </a:rPr>
              <a:t>Checks are signed</a:t>
            </a:r>
          </a:p>
          <a:p>
            <a:pPr marL="1257300" lvl="2" indent="-342900">
              <a:buFont typeface="Arial" panose="020B0604020202020204" pitchFamily="34" charset="0"/>
              <a:buChar char="•"/>
            </a:pPr>
            <a:r>
              <a:rPr lang="en-US" sz="2000" dirty="0" smtClean="0">
                <a:latin typeface="Calibri" panose="020F0502020204030204" pitchFamily="34" charset="0"/>
                <a:cs typeface="Times New Roman" panose="02020603050405020304" pitchFamily="18" charset="0"/>
              </a:rPr>
              <a:t>Written amount must match the dollar amount</a:t>
            </a:r>
          </a:p>
          <a:p>
            <a:pPr marL="1257300" lvl="2" indent="-342900">
              <a:buFont typeface="Arial" panose="020B0604020202020204" pitchFamily="34" charset="0"/>
              <a:buChar char="•"/>
            </a:pPr>
            <a:r>
              <a:rPr lang="en-US" sz="2000" dirty="0" smtClean="0">
                <a:latin typeface="Calibri" panose="020F0502020204030204" pitchFamily="34" charset="0"/>
                <a:cs typeface="Times New Roman" panose="02020603050405020304" pitchFamily="18" charset="0"/>
              </a:rPr>
              <a:t>Address of check holder</a:t>
            </a:r>
          </a:p>
          <a:p>
            <a:pPr marL="1257300" lvl="2" indent="-342900">
              <a:buFont typeface="Arial" panose="020B0604020202020204" pitchFamily="34" charset="0"/>
              <a:buChar char="•"/>
            </a:pPr>
            <a:r>
              <a:rPr lang="en-US" sz="2000" dirty="0" smtClean="0">
                <a:latin typeface="Calibri" panose="020F0502020204030204" pitchFamily="34" charset="0"/>
                <a:cs typeface="Times New Roman" panose="02020603050405020304" pitchFamily="18" charset="0"/>
              </a:rPr>
              <a:t>Checks must be made payable to the organization</a:t>
            </a:r>
            <a:endParaRPr lang="en-US" sz="1200" dirty="0" smtClean="0">
              <a:latin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smtClean="0">
                <a:latin typeface="Calibri" panose="020F0502020204030204" pitchFamily="34" charset="0"/>
              </a:rPr>
              <a:t>Deposits credited </a:t>
            </a:r>
            <a:r>
              <a:rPr lang="en-US" sz="2000" dirty="0">
                <a:latin typeface="Calibri" panose="020F0502020204030204" pitchFamily="34" charset="0"/>
              </a:rPr>
              <a:t>to </a:t>
            </a:r>
            <a:r>
              <a:rPr lang="en-US" sz="2000" dirty="0" smtClean="0">
                <a:latin typeface="Calibri" panose="020F0502020204030204" pitchFamily="34" charset="0"/>
              </a:rPr>
              <a:t>account </a:t>
            </a:r>
            <a:r>
              <a:rPr lang="en-US" sz="2000" dirty="0">
                <a:latin typeface="Calibri" panose="020F0502020204030204" pitchFamily="34" charset="0"/>
              </a:rPr>
              <a:t>within 2 business </a:t>
            </a:r>
            <a:r>
              <a:rPr lang="en-US" sz="2000" dirty="0" smtClean="0">
                <a:latin typeface="Calibri" panose="020F0502020204030204" pitchFamily="34" charset="0"/>
              </a:rPr>
              <a:t>days</a:t>
            </a:r>
          </a:p>
          <a:p>
            <a:pPr marL="800100" lvl="1" indent="-342900">
              <a:buFont typeface="Arial" panose="020B0604020202020204" pitchFamily="34" charset="0"/>
              <a:buChar char="•"/>
            </a:pPr>
            <a:r>
              <a:rPr lang="en-US" sz="2000" dirty="0" smtClean="0">
                <a:latin typeface="Calibri" panose="020F0502020204030204" pitchFamily="34" charset="0"/>
              </a:rPr>
              <a:t>Funds </a:t>
            </a:r>
            <a:r>
              <a:rPr lang="en-US" sz="2000" dirty="0">
                <a:latin typeface="Calibri" panose="020F0502020204030204" pitchFamily="34" charset="0"/>
              </a:rPr>
              <a:t>will be available </a:t>
            </a:r>
            <a:r>
              <a:rPr lang="en-US" sz="2000" dirty="0" smtClean="0">
                <a:latin typeface="Calibri" panose="020F0502020204030204" pitchFamily="34" charset="0"/>
              </a:rPr>
              <a:t>immediately</a:t>
            </a:r>
            <a:endParaRPr lang="en-US" sz="2000" dirty="0">
              <a:latin typeface="Calibri" panose="020F0502020204030204" pitchFamily="34" charset="0"/>
            </a:endParaRPr>
          </a:p>
          <a:p>
            <a:pPr marL="800100" lvl="1" indent="-342900">
              <a:buFont typeface="Arial"/>
              <a:buChar char="•"/>
            </a:pPr>
            <a:r>
              <a:rPr lang="en-US" sz="2000" dirty="0" smtClean="0">
                <a:latin typeface="Calibri" panose="020F0502020204030204" pitchFamily="34" charset="0"/>
              </a:rPr>
              <a:t>Transfers </a:t>
            </a:r>
            <a:r>
              <a:rPr lang="en-US" sz="2000" dirty="0">
                <a:latin typeface="Calibri" panose="020F0502020204030204" pitchFamily="34" charset="0"/>
              </a:rPr>
              <a:t>are not </a:t>
            </a:r>
            <a:r>
              <a:rPr lang="en-US" sz="2000" dirty="0" smtClean="0">
                <a:latin typeface="Calibri" panose="020F0502020204030204" pitchFamily="34" charset="0"/>
              </a:rPr>
              <a:t>deposits</a:t>
            </a:r>
            <a:endParaRPr lang="en-US" sz="2000" dirty="0" smtClean="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383531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3002</TotalTime>
  <Words>1361</Words>
  <Application>Microsoft Office PowerPoint</Application>
  <PresentationFormat>On-screen Show (16:9)</PresentationFormat>
  <Paragraphs>192</Paragraphs>
  <Slides>28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6" baseType="lpstr">
      <vt:lpstr>Arial</vt:lpstr>
      <vt:lpstr>Calibri</vt:lpstr>
      <vt:lpstr>Calibri Light</vt:lpstr>
      <vt:lpstr>Times New Roman</vt:lpstr>
      <vt:lpstr>Trebuchet MS</vt:lpstr>
      <vt:lpstr>Office Theme</vt:lpstr>
      <vt:lpstr>Document</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Vega, Jeannette Maria</cp:lastModifiedBy>
  <cp:revision>106</cp:revision>
  <cp:lastPrinted>2016-08-01T14:19:23Z</cp:lastPrinted>
  <dcterms:created xsi:type="dcterms:W3CDTF">2016-07-25T20:22:59Z</dcterms:created>
  <dcterms:modified xsi:type="dcterms:W3CDTF">2017-01-11T20:39:37Z</dcterms:modified>
</cp:coreProperties>
</file>